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1" r:id="rId4"/>
    <p:sldMasterId id="2147483742" r:id="rId5"/>
    <p:sldMasterId id="2147483743" r:id="rId6"/>
    <p:sldMasterId id="2147483744" r:id="rId7"/>
    <p:sldMasterId id="2147483745" r:id="rId8"/>
    <p:sldMasterId id="2147483746" r:id="rId9"/>
    <p:sldMasterId id="2147483747" r:id="rId10"/>
    <p:sldMasterId id="2147483748" r:id="rId11"/>
    <p:sldMasterId id="2147483749"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Lst>
  <p:sldSz cy="5143500" cx="9144000"/>
  <p:notesSz cx="6858000" cy="9144000"/>
  <p:embeddedFontLst>
    <p:embeddedFont>
      <p:font typeface="Comfortaa"/>
      <p:regular r:id="rId62"/>
      <p:bold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BF12D23-B79F-40D3-B0B3-A3338BC1BF7D}">
  <a:tblStyle styleId="{EBF12D23-B79F-40D3-B0B3-A3338BC1BF7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6B6240A-52E5-42A6-A517-25B5D4069D3B}"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font" Target="fonts/Comfortaa-regular.fntdata"/><Relationship Id="rId61" Type="http://schemas.openxmlformats.org/officeDocument/2006/relationships/slide" Target="slides/slide48.xml"/><Relationship Id="rId20" Type="http://schemas.openxmlformats.org/officeDocument/2006/relationships/slide" Target="slides/slide7.xml"/><Relationship Id="rId63" Type="http://schemas.openxmlformats.org/officeDocument/2006/relationships/font" Target="fonts/Comfortaa-bold.fntdata"/><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60" Type="http://schemas.openxmlformats.org/officeDocument/2006/relationships/slide" Target="slides/slide47.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11" Type="http://schemas.openxmlformats.org/officeDocument/2006/relationships/slideMaster" Target="slideMasters/slideMaster8.xml"/><Relationship Id="rId55" Type="http://schemas.openxmlformats.org/officeDocument/2006/relationships/slide" Target="slides/slide42.xml"/><Relationship Id="rId10" Type="http://schemas.openxmlformats.org/officeDocument/2006/relationships/slideMaster" Target="slideMasters/slideMaster7.xml"/><Relationship Id="rId54" Type="http://schemas.openxmlformats.org/officeDocument/2006/relationships/slide" Target="slides/slide41.xml"/><Relationship Id="rId13" Type="http://schemas.openxmlformats.org/officeDocument/2006/relationships/notesMaster" Target="notesMasters/notesMaster1.xml"/><Relationship Id="rId57" Type="http://schemas.openxmlformats.org/officeDocument/2006/relationships/slide" Target="slides/slide44.xml"/><Relationship Id="rId12" Type="http://schemas.openxmlformats.org/officeDocument/2006/relationships/slideMaster" Target="slideMasters/slideMaster9.xml"/><Relationship Id="rId56" Type="http://schemas.openxmlformats.org/officeDocument/2006/relationships/slide" Target="slides/slide43.xml"/><Relationship Id="rId15" Type="http://schemas.openxmlformats.org/officeDocument/2006/relationships/slide" Target="slides/slide2.xml"/><Relationship Id="rId59" Type="http://schemas.openxmlformats.org/officeDocument/2006/relationships/slide" Target="slides/slide46.xml"/><Relationship Id="rId14" Type="http://schemas.openxmlformats.org/officeDocument/2006/relationships/slide" Target="slides/slide1.xml"/><Relationship Id="rId58" Type="http://schemas.openxmlformats.org/officeDocument/2006/relationships/slide" Target="slides/slide45.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78cd843c08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78cd843c08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b7052fe17c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b7052fe17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b7196256b0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b7196256b0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b7052fe17c_0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b7052fe17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b7052fe17c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b7052fe17c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b7052fe17c_0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b7052fe17c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78cd843c08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78cd843c0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b7196256b0_6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b7196256b0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b7196256b0_26_9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b7196256b0_26_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78cd843c08_2_3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78cd843c08_2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b7196256b0_26_7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b7196256b0_26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b7196256b0_1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b7196256b0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b7196256b0_26_43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b7196256b0_26_431:notes"/>
          <p:cNvSpPr/>
          <p:nvPr>
            <p:ph idx="2" type="sldImg"/>
          </p:nvPr>
        </p:nvSpPr>
        <p:spPr>
          <a:xfrm>
            <a:off x="382590" y="685800"/>
            <a:ext cx="6092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b7196256b0_26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b7196256b0_26_4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b7196256b0_26_47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b7196256b0_26_4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b7196256b0_26_5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b7196256b0_26_5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b7196256b0_26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b7196256b0_26_5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b7196256b0_26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b7196256b0_26_5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b7196256b0_26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gb7196256b0_26_5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b7196256b0_26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gb7196256b0_26_6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b7196256b0_26_65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gb7196256b0_26_6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b7196256b0_26_6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b7196256b0_26_6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78cd843c08_2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78cd843c08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b7196256b0_26_7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b7196256b0_26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b7196256b0_26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gb7196256b0_26_7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b7196256b0_26_7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b7196256b0_26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b7196256b0_21_14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gb7196256b0_21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b7196256b0_21_1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gb7196256b0_21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b7196256b0_2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b7196256b0_21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b7196256b0_26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b7196256b0_26_9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b7196256b0_26_10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b7196256b0_26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b7196256b0_26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gb7196256b0_26_10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b7196256b0_26_10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gb7196256b0_26_10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78cd843c08_2_1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78cd843c08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b7196256b0_21_3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b7196256b0_2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b6f945b771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b6f945b771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b6f945b771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gb6f945b771_1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b7052fe17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b7052fe17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b7196256b0_16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b7196256b0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b7196256b0_26_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b7196256b0_26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b7196256b0_26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b7196256b0_26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b7196256b0_26_3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b7196256b0_26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b7196256b0_26_31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gb7196256b0_26_3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b7196256b0_1_2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b7196256b0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b7196256b0_1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b7196256b0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b7196256b0_1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b7196256b0_1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Traditional observation verification intercomparison, which compares model data against in-situ measurement among models, usually are made with model data of same basetime, such as 00 UTC LAM vs 00 UTC IFS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LAM model usually loses on STD error for MSLP and other upper air scores even for short range. The example above compares scores of DMI-HARMONIE for NEA domain (Northern Europe, 2.5 km grid) against ECMWF HRES (9 km) , for which HARMONIE clearly is inferior. (Left panel)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if one make an offset of the ECMWF data taking into account its late delivery, (user scenario), the situation changes, ---- HARMONIE scores become comparable or better. (right panel)</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b7052fe17c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b7052fe17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b7052fe1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b7052fe1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685800" y="1583342"/>
            <a:ext cx="7772400" cy="1159856"/>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0" name="Google Shape;10;p2"/>
          <p:cNvSpPr txBox="1"/>
          <p:nvPr>
            <p:ph idx="1" type="subTitle"/>
          </p:nvPr>
        </p:nvSpPr>
        <p:spPr>
          <a:xfrm>
            <a:off x="685800" y="2840054"/>
            <a:ext cx="7772400" cy="784738"/>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2"/>
              </a:buClr>
              <a:buSzPts val="3000"/>
              <a:buNone/>
              <a:defRPr>
                <a:solidFill>
                  <a:schemeClr val="dk2"/>
                </a:solidFill>
              </a:defRPr>
            </a:lvl1pPr>
            <a:lvl2pPr lvl="1" algn="ctr">
              <a:spcBef>
                <a:spcPts val="0"/>
              </a:spcBef>
              <a:spcAft>
                <a:spcPts val="0"/>
              </a:spcAft>
              <a:buClr>
                <a:schemeClr val="dk2"/>
              </a:buClr>
              <a:buSzPts val="3000"/>
              <a:buNone/>
              <a:defRPr sz="3000">
                <a:solidFill>
                  <a:schemeClr val="dk2"/>
                </a:solidFill>
              </a:defRPr>
            </a:lvl2pPr>
            <a:lvl3pPr lvl="2" algn="ctr">
              <a:spcBef>
                <a:spcPts val="0"/>
              </a:spcBef>
              <a:spcAft>
                <a:spcPts val="0"/>
              </a:spcAft>
              <a:buClr>
                <a:schemeClr val="dk2"/>
              </a:buClr>
              <a:buSzPts val="3000"/>
              <a:buNone/>
              <a:defRPr sz="3000">
                <a:solidFill>
                  <a:schemeClr val="dk2"/>
                </a:solidFill>
              </a:defRPr>
            </a:lvl3pPr>
            <a:lvl4pPr lvl="3" algn="ctr">
              <a:spcBef>
                <a:spcPts val="0"/>
              </a:spcBef>
              <a:spcAft>
                <a:spcPts val="0"/>
              </a:spcAft>
              <a:buClr>
                <a:schemeClr val="dk2"/>
              </a:buClr>
              <a:buSzPts val="3000"/>
              <a:buNone/>
              <a:defRPr sz="3000">
                <a:solidFill>
                  <a:schemeClr val="dk2"/>
                </a:solidFill>
              </a:defRPr>
            </a:lvl4pPr>
            <a:lvl5pPr lvl="4" algn="ctr">
              <a:spcBef>
                <a:spcPts val="0"/>
              </a:spcBef>
              <a:spcAft>
                <a:spcPts val="0"/>
              </a:spcAft>
              <a:buClr>
                <a:schemeClr val="dk2"/>
              </a:buClr>
              <a:buSzPts val="3000"/>
              <a:buNone/>
              <a:defRPr sz="3000">
                <a:solidFill>
                  <a:schemeClr val="dk2"/>
                </a:solidFill>
              </a:defRPr>
            </a:lvl5pPr>
            <a:lvl6pPr lvl="5" algn="ctr">
              <a:spcBef>
                <a:spcPts val="0"/>
              </a:spcBef>
              <a:spcAft>
                <a:spcPts val="0"/>
              </a:spcAft>
              <a:buClr>
                <a:schemeClr val="dk2"/>
              </a:buClr>
              <a:buSzPts val="3000"/>
              <a:buNone/>
              <a:defRPr sz="3000">
                <a:solidFill>
                  <a:schemeClr val="dk2"/>
                </a:solidFill>
              </a:defRPr>
            </a:lvl6pPr>
            <a:lvl7pPr lvl="6" algn="ctr">
              <a:spcBef>
                <a:spcPts val="0"/>
              </a:spcBef>
              <a:spcAft>
                <a:spcPts val="0"/>
              </a:spcAft>
              <a:buClr>
                <a:schemeClr val="dk2"/>
              </a:buClr>
              <a:buSzPts val="3000"/>
              <a:buNone/>
              <a:defRPr sz="3000">
                <a:solidFill>
                  <a:schemeClr val="dk2"/>
                </a:solidFill>
              </a:defRPr>
            </a:lvl7pPr>
            <a:lvl8pPr lvl="7" algn="ctr">
              <a:spcBef>
                <a:spcPts val="0"/>
              </a:spcBef>
              <a:spcAft>
                <a:spcPts val="0"/>
              </a:spcAft>
              <a:buClr>
                <a:schemeClr val="dk2"/>
              </a:buClr>
              <a:buSzPts val="3000"/>
              <a:buNone/>
              <a:defRPr sz="3000">
                <a:solidFill>
                  <a:schemeClr val="dk2"/>
                </a:solidFill>
              </a:defRPr>
            </a:lvl8pPr>
            <a:lvl9pPr lvl="8" algn="ctr">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40" name="Shape 40"/>
        <p:cNvGrpSpPr/>
        <p:nvPr/>
      </p:nvGrpSpPr>
      <p:grpSpPr>
        <a:xfrm>
          <a:off x="0" y="0"/>
          <a:ext cx="0" cy="0"/>
          <a:chOff x="0" y="0"/>
          <a:chExt cx="0" cy="0"/>
        </a:xfrm>
      </p:grpSpPr>
      <p:sp>
        <p:nvSpPr>
          <p:cNvPr id="41" name="Google Shape;41;p12"/>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42" name="Google Shape;42;p12"/>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43" name="Google Shape;43;p12"/>
          <p:cNvSpPr txBox="1"/>
          <p:nvPr>
            <p:ph idx="2"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 name="Shape 44"/>
        <p:cNvGrpSpPr/>
        <p:nvPr/>
      </p:nvGrpSpPr>
      <p:grpSpPr>
        <a:xfrm>
          <a:off x="0" y="0"/>
          <a:ext cx="0" cy="0"/>
          <a:chOff x="0" y="0"/>
          <a:chExt cx="0" cy="0"/>
        </a:xfrm>
      </p:grpSpPr>
      <p:sp>
        <p:nvSpPr>
          <p:cNvPr id="45" name="Google Shape;45;p13"/>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6" name="Shape 46"/>
        <p:cNvGrpSpPr/>
        <p:nvPr/>
      </p:nvGrpSpPr>
      <p:grpSpPr>
        <a:xfrm>
          <a:off x="0" y="0"/>
          <a:ext cx="0" cy="0"/>
          <a:chOff x="0" y="0"/>
          <a:chExt cx="0" cy="0"/>
        </a:xfrm>
      </p:grpSpPr>
      <p:sp>
        <p:nvSpPr>
          <p:cNvPr id="47" name="Google Shape;47;p14"/>
          <p:cNvSpPr txBox="1"/>
          <p:nvPr>
            <p:ph idx="1" type="subTitle"/>
          </p:nvPr>
        </p:nvSpPr>
        <p:spPr>
          <a:xfrm>
            <a:off x="464040" y="1676520"/>
            <a:ext cx="8107200" cy="32922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457200" marR="0" rtl="0" algn="l">
              <a:spcBef>
                <a:spcPts val="0"/>
              </a:spcBef>
              <a:spcAft>
                <a:spcPts val="0"/>
              </a:spcAft>
              <a:buSzPts val="1400"/>
              <a:buNone/>
              <a:defRPr b="0" i="0" sz="1800" u="none" cap="none" strike="noStrike"/>
            </a:lvl2pPr>
            <a:lvl3pPr indent="0" lvl="2" marL="914400" marR="0" rtl="0" algn="l">
              <a:spcBef>
                <a:spcPts val="0"/>
              </a:spcBef>
              <a:spcAft>
                <a:spcPts val="0"/>
              </a:spcAft>
              <a:buSzPts val="1400"/>
              <a:buNone/>
              <a:defRPr b="0" i="0" sz="1800" u="none" cap="none" strike="noStrike"/>
            </a:lvl3pPr>
            <a:lvl4pPr indent="0" lvl="3" marL="1371600" marR="0" rtl="0" algn="l">
              <a:spcBef>
                <a:spcPts val="0"/>
              </a:spcBef>
              <a:spcAft>
                <a:spcPts val="0"/>
              </a:spcAft>
              <a:buSzPts val="1400"/>
              <a:buNone/>
              <a:defRPr b="0" i="0" sz="1800" u="none" cap="none" strike="noStrike"/>
            </a:lvl4pPr>
            <a:lvl5pPr indent="0" lvl="4" marL="1828800" marR="0" rtl="0" algn="l">
              <a:spcBef>
                <a:spcPts val="0"/>
              </a:spcBef>
              <a:spcAft>
                <a:spcPts val="0"/>
              </a:spcAft>
              <a:buSzPts val="1400"/>
              <a:buNone/>
              <a:defRPr b="0" i="0" sz="1800" u="none" cap="none" strike="noStrike"/>
            </a:lvl5pPr>
            <a:lvl6pPr indent="0" lvl="5" marL="2286000" marR="0" rtl="0" algn="l">
              <a:spcBef>
                <a:spcPts val="0"/>
              </a:spcBef>
              <a:spcAft>
                <a:spcPts val="0"/>
              </a:spcAft>
              <a:buSzPts val="1400"/>
              <a:buNone/>
              <a:defRPr b="0" i="0" sz="1800" u="none" cap="none" strike="noStrike"/>
            </a:lvl6pPr>
            <a:lvl7pPr indent="0" lvl="6" marL="2743200" marR="0" rtl="0" algn="l">
              <a:spcBef>
                <a:spcPts val="0"/>
              </a:spcBef>
              <a:spcAft>
                <a:spcPts val="0"/>
              </a:spcAft>
              <a:buSzPts val="1400"/>
              <a:buNone/>
              <a:defRPr b="0" i="0" sz="1800" u="none" cap="none" strike="noStrike"/>
            </a:lvl7pPr>
            <a:lvl8pPr indent="0" lvl="7" marL="3200400" marR="0" rtl="0" algn="l">
              <a:spcBef>
                <a:spcPts val="0"/>
              </a:spcBef>
              <a:spcAft>
                <a:spcPts val="0"/>
              </a:spcAft>
              <a:buSzPts val="1400"/>
              <a:buNone/>
              <a:defRPr b="0" i="0" sz="1800" u="none" cap="none" strike="noStrike"/>
            </a:lvl8pPr>
            <a:lvl9pPr indent="0" lvl="8" marL="36576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8" name="Shape 48"/>
        <p:cNvGrpSpPr/>
        <p:nvPr/>
      </p:nvGrpSpPr>
      <p:grpSpPr>
        <a:xfrm>
          <a:off x="0" y="0"/>
          <a:ext cx="0" cy="0"/>
          <a:chOff x="0" y="0"/>
          <a:chExt cx="0" cy="0"/>
        </a:xfrm>
      </p:grpSpPr>
      <p:sp>
        <p:nvSpPr>
          <p:cNvPr id="49" name="Google Shape;49;p15"/>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50" name="Google Shape;50;p15"/>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1" name="Google Shape;51;p15"/>
          <p:cNvSpPr txBox="1"/>
          <p:nvPr>
            <p:ph idx="2"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2" name="Google Shape;52;p15"/>
          <p:cNvSpPr txBox="1"/>
          <p:nvPr>
            <p:ph idx="3"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3" name="Shape 53"/>
        <p:cNvGrpSpPr/>
        <p:nvPr/>
      </p:nvGrpSpPr>
      <p:grpSpPr>
        <a:xfrm>
          <a:off x="0" y="0"/>
          <a:ext cx="0" cy="0"/>
          <a:chOff x="0" y="0"/>
          <a:chExt cx="0" cy="0"/>
        </a:xfrm>
      </p:grpSpPr>
      <p:sp>
        <p:nvSpPr>
          <p:cNvPr id="54" name="Google Shape;54;p16"/>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55" name="Google Shape;55;p16"/>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6" name="Google Shape;56;p16"/>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7" name="Google Shape;57;p16"/>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58" name="Shape 58"/>
        <p:cNvGrpSpPr/>
        <p:nvPr/>
      </p:nvGrpSpPr>
      <p:grpSpPr>
        <a:xfrm>
          <a:off x="0" y="0"/>
          <a:ext cx="0" cy="0"/>
          <a:chOff x="0" y="0"/>
          <a:chExt cx="0" cy="0"/>
        </a:xfrm>
      </p:grpSpPr>
      <p:sp>
        <p:nvSpPr>
          <p:cNvPr id="59" name="Google Shape;59;p17"/>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60" name="Google Shape;60;p17"/>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61" name="Google Shape;61;p17"/>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62" name="Google Shape;62;p17"/>
          <p:cNvSpPr txBox="1"/>
          <p:nvPr>
            <p:ph idx="3"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63" name="Shape 63"/>
        <p:cNvGrpSpPr/>
        <p:nvPr/>
      </p:nvGrpSpPr>
      <p:grpSpPr>
        <a:xfrm>
          <a:off x="0" y="0"/>
          <a:ext cx="0" cy="0"/>
          <a:chOff x="0" y="0"/>
          <a:chExt cx="0" cy="0"/>
        </a:xfrm>
      </p:grpSpPr>
      <p:sp>
        <p:nvSpPr>
          <p:cNvPr id="64" name="Google Shape;64;p18"/>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65" name="Google Shape;65;p18"/>
          <p:cNvSpPr txBox="1"/>
          <p:nvPr>
            <p:ph idx="1" type="body"/>
          </p:nvPr>
        </p:nvSpPr>
        <p:spPr>
          <a:xfrm>
            <a:off x="457200" y="120348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66" name="Google Shape;66;p18"/>
          <p:cNvSpPr txBox="1"/>
          <p:nvPr>
            <p:ph idx="2"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67" name="Shape 67"/>
        <p:cNvGrpSpPr/>
        <p:nvPr/>
      </p:nvGrpSpPr>
      <p:grpSpPr>
        <a:xfrm>
          <a:off x="0" y="0"/>
          <a:ext cx="0" cy="0"/>
          <a:chOff x="0" y="0"/>
          <a:chExt cx="0" cy="0"/>
        </a:xfrm>
      </p:grpSpPr>
      <p:sp>
        <p:nvSpPr>
          <p:cNvPr id="68" name="Google Shape;68;p19"/>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69" name="Google Shape;69;p19"/>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0" name="Google Shape;70;p19"/>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1" name="Google Shape;71;p19"/>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2" name="Google Shape;72;p19"/>
          <p:cNvSpPr txBox="1"/>
          <p:nvPr>
            <p:ph idx="4"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73" name="Shape 73"/>
        <p:cNvGrpSpPr/>
        <p:nvPr/>
      </p:nvGrpSpPr>
      <p:grpSpPr>
        <a:xfrm>
          <a:off x="0" y="0"/>
          <a:ext cx="0" cy="0"/>
          <a:chOff x="0" y="0"/>
          <a:chExt cx="0" cy="0"/>
        </a:xfrm>
      </p:grpSpPr>
      <p:sp>
        <p:nvSpPr>
          <p:cNvPr id="74" name="Google Shape;74;p20"/>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75" name="Google Shape;75;p20"/>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6" name="Google Shape;76;p20"/>
          <p:cNvSpPr txBox="1"/>
          <p:nvPr>
            <p:ph idx="2"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7" name="Google Shape;77;p20"/>
          <p:cNvSpPr/>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0"/>
          <p:cNvSpPr/>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p22"/>
          <p:cNvSpPr txBox="1"/>
          <p:nvPr>
            <p:ph type="ctrTitle"/>
          </p:nvPr>
        </p:nvSpPr>
        <p:spPr>
          <a:xfrm>
            <a:off x="685800" y="1583342"/>
            <a:ext cx="7772400" cy="1159856"/>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1pPr>
            <a:lvl2pPr lvl="1"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2pPr>
            <a:lvl3pPr lvl="2"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3pPr>
            <a:lvl4pPr lvl="3"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4pPr>
            <a:lvl5pPr lvl="4"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5pPr>
            <a:lvl6pPr lvl="5"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6pPr>
            <a:lvl7pPr lvl="6"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7pPr>
            <a:lvl8pPr lvl="7"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8pPr>
            <a:lvl9pPr lvl="8" rtl="0" algn="ctr">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9pPr>
          </a:lstStyle>
          <a:p/>
        </p:txBody>
      </p:sp>
      <p:sp>
        <p:nvSpPr>
          <p:cNvPr id="84" name="Google Shape;84;p22"/>
          <p:cNvSpPr txBox="1"/>
          <p:nvPr>
            <p:ph idx="1" type="subTitle"/>
          </p:nvPr>
        </p:nvSpPr>
        <p:spPr>
          <a:xfrm>
            <a:off x="685800" y="2840054"/>
            <a:ext cx="7772400" cy="784738"/>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1pPr>
            <a:lvl2pPr lvl="1"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2pPr>
            <a:lvl3pPr lvl="2"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3pPr>
            <a:lvl4pPr lvl="3"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4pPr>
            <a:lvl5pPr lvl="4"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5pPr>
            <a:lvl6pPr lvl="5"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6pPr>
            <a:lvl7pPr lvl="6"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7pPr>
            <a:lvl8pPr lvl="7"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8pPr>
            <a:lvl9pPr lvl="8"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3"/>
          <p:cNvSpPr txBox="1"/>
          <p:nvPr>
            <p:ph type="title"/>
          </p:nvPr>
        </p:nvSpPr>
        <p:spPr>
          <a:xfrm>
            <a:off x="457200" y="205978"/>
            <a:ext cx="8229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3" name="Google Shape;13;p3"/>
          <p:cNvSpPr txBox="1"/>
          <p:nvPr>
            <p:ph idx="1" type="body"/>
          </p:nvPr>
        </p:nvSpPr>
        <p:spPr>
          <a:xfrm>
            <a:off x="457200" y="1200150"/>
            <a:ext cx="8229600" cy="3725681"/>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5" name="Shape 85"/>
        <p:cNvGrpSpPr/>
        <p:nvPr/>
      </p:nvGrpSpPr>
      <p:grpSpPr>
        <a:xfrm>
          <a:off x="0" y="0"/>
          <a:ext cx="0" cy="0"/>
          <a:chOff x="0" y="0"/>
          <a:chExt cx="0" cy="0"/>
        </a:xfrm>
      </p:grpSpPr>
      <p:sp>
        <p:nvSpPr>
          <p:cNvPr id="86" name="Google Shape;86;p23"/>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87" name="Google Shape;87;p23"/>
          <p:cNvSpPr txBox="1"/>
          <p:nvPr>
            <p:ph idx="1" type="body"/>
          </p:nvPr>
        </p:nvSpPr>
        <p:spPr>
          <a:xfrm>
            <a:off x="457200" y="1200150"/>
            <a:ext cx="8229600" cy="3725681"/>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8" name="Shape 88"/>
        <p:cNvGrpSpPr/>
        <p:nvPr/>
      </p:nvGrpSpPr>
      <p:grpSpPr>
        <a:xfrm>
          <a:off x="0" y="0"/>
          <a:ext cx="0" cy="0"/>
          <a:chOff x="0" y="0"/>
          <a:chExt cx="0" cy="0"/>
        </a:xfrm>
      </p:grpSpPr>
      <p:sp>
        <p:nvSpPr>
          <p:cNvPr id="89" name="Google Shape;89;p24"/>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90" name="Google Shape;90;p24"/>
          <p:cNvSpPr txBox="1"/>
          <p:nvPr>
            <p:ph idx="1" type="body"/>
          </p:nvPr>
        </p:nvSpPr>
        <p:spPr>
          <a:xfrm>
            <a:off x="457200" y="1200150"/>
            <a:ext cx="3994526" cy="3725681"/>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91" name="Google Shape;91;p24"/>
          <p:cNvSpPr txBox="1"/>
          <p:nvPr>
            <p:ph idx="2" type="body"/>
          </p:nvPr>
        </p:nvSpPr>
        <p:spPr>
          <a:xfrm>
            <a:off x="4692274" y="1200150"/>
            <a:ext cx="3994526" cy="3725681"/>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25"/>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4" name="Shape 94"/>
        <p:cNvGrpSpPr/>
        <p:nvPr/>
      </p:nvGrpSpPr>
      <p:grpSpPr>
        <a:xfrm>
          <a:off x="0" y="0"/>
          <a:ext cx="0" cy="0"/>
          <a:chOff x="0" y="0"/>
          <a:chExt cx="0" cy="0"/>
        </a:xfrm>
      </p:grpSpPr>
      <p:sp>
        <p:nvSpPr>
          <p:cNvPr id="95" name="Google Shape;95;p26"/>
          <p:cNvSpPr txBox="1"/>
          <p:nvPr>
            <p:ph idx="1" type="body"/>
          </p:nvPr>
        </p:nvSpPr>
        <p:spPr>
          <a:xfrm>
            <a:off x="457200" y="4406309"/>
            <a:ext cx="8229600" cy="519520"/>
          </a:xfrm>
          <a:prstGeom prst="rect">
            <a:avLst/>
          </a:prstGeom>
          <a:noFill/>
          <a:ln>
            <a:noFill/>
          </a:ln>
        </p:spPr>
        <p:txBody>
          <a:bodyPr anchorCtr="0" anchor="t" bIns="91425" lIns="91425" spcFirstLastPara="1" rIns="91425" wrap="square" tIns="91425">
            <a:noAutofit/>
          </a:bodyPr>
          <a:lstStyle>
            <a:lvl1pPr indent="-342900" lvl="0" marL="457200" rtl="0" algn="ctr">
              <a:lnSpc>
                <a:spcPct val="100000"/>
              </a:lnSpc>
              <a:spcBef>
                <a:spcPts val="360"/>
              </a:spcBef>
              <a:spcAft>
                <a:spcPts val="0"/>
              </a:spcAft>
              <a:buClr>
                <a:schemeClr val="dk1"/>
              </a:buClr>
              <a:buSzPts val="1800"/>
              <a:buFont typeface="Arial"/>
              <a:buChar char="●"/>
              <a:defRPr sz="1800">
                <a:solidFill>
                  <a:schemeClr val="dk1"/>
                </a:solidFill>
              </a:defRPr>
            </a:lvl1pPr>
            <a:lvl2pPr indent="-342900" lvl="1" marL="914400" rtl="0" algn="ctr">
              <a:lnSpc>
                <a:spcPct val="100000"/>
              </a:lnSpc>
              <a:spcBef>
                <a:spcPts val="0"/>
              </a:spcBef>
              <a:spcAft>
                <a:spcPts val="0"/>
              </a:spcAft>
              <a:buClr>
                <a:schemeClr val="dk1"/>
              </a:buClr>
              <a:buSzPts val="1800"/>
              <a:buFont typeface="Arial"/>
              <a:buChar char="○"/>
              <a:defRPr sz="1800">
                <a:solidFill>
                  <a:schemeClr val="dk1"/>
                </a:solidFill>
              </a:defRPr>
            </a:lvl2pPr>
            <a:lvl3pPr indent="-342900" lvl="2" marL="1371600" rtl="0" algn="ctr">
              <a:lnSpc>
                <a:spcPct val="100000"/>
              </a:lnSpc>
              <a:spcBef>
                <a:spcPts val="0"/>
              </a:spcBef>
              <a:spcAft>
                <a:spcPts val="0"/>
              </a:spcAft>
              <a:buClr>
                <a:schemeClr val="dk1"/>
              </a:buClr>
              <a:buSzPts val="1800"/>
              <a:buFont typeface="Arial"/>
              <a:buChar char="■"/>
              <a:defRPr sz="1800">
                <a:solidFill>
                  <a:schemeClr val="dk1"/>
                </a:solidFill>
              </a:defRPr>
            </a:lvl3pPr>
            <a:lvl4pPr indent="-342900" lvl="3" marL="1828800" rtl="0" algn="ctr">
              <a:lnSpc>
                <a:spcPct val="100000"/>
              </a:lnSpc>
              <a:spcBef>
                <a:spcPts val="0"/>
              </a:spcBef>
              <a:spcAft>
                <a:spcPts val="0"/>
              </a:spcAft>
              <a:buClr>
                <a:schemeClr val="dk1"/>
              </a:buClr>
              <a:buSzPts val="1800"/>
              <a:buFont typeface="Arial"/>
              <a:buChar char="●"/>
              <a:defRPr sz="1800">
                <a:solidFill>
                  <a:schemeClr val="dk1"/>
                </a:solidFill>
              </a:defRPr>
            </a:lvl4pPr>
            <a:lvl5pPr indent="-342900" lvl="4" marL="2286000" rtl="0" algn="ctr">
              <a:lnSpc>
                <a:spcPct val="100000"/>
              </a:lnSpc>
              <a:spcBef>
                <a:spcPts val="0"/>
              </a:spcBef>
              <a:spcAft>
                <a:spcPts val="0"/>
              </a:spcAft>
              <a:buClr>
                <a:schemeClr val="dk1"/>
              </a:buClr>
              <a:buSzPts val="1800"/>
              <a:buFont typeface="Arial"/>
              <a:buChar char="○"/>
              <a:defRPr sz="1800">
                <a:solidFill>
                  <a:schemeClr val="dk1"/>
                </a:solidFill>
              </a:defRPr>
            </a:lvl5pPr>
            <a:lvl6pPr indent="-342900" lvl="5" marL="2743200" rtl="0" algn="ctr">
              <a:lnSpc>
                <a:spcPct val="100000"/>
              </a:lnSpc>
              <a:spcBef>
                <a:spcPts val="0"/>
              </a:spcBef>
              <a:spcAft>
                <a:spcPts val="0"/>
              </a:spcAft>
              <a:buClr>
                <a:schemeClr val="dk1"/>
              </a:buClr>
              <a:buSzPts val="1800"/>
              <a:buFont typeface="Arial"/>
              <a:buChar char="■"/>
              <a:defRPr sz="1800">
                <a:solidFill>
                  <a:schemeClr val="dk1"/>
                </a:solidFill>
              </a:defRPr>
            </a:lvl6pPr>
            <a:lvl7pPr indent="-342900" lvl="6" marL="3200400" rtl="0" algn="ctr">
              <a:lnSpc>
                <a:spcPct val="100000"/>
              </a:lnSpc>
              <a:spcBef>
                <a:spcPts val="0"/>
              </a:spcBef>
              <a:spcAft>
                <a:spcPts val="0"/>
              </a:spcAft>
              <a:buClr>
                <a:schemeClr val="dk1"/>
              </a:buClr>
              <a:buSzPts val="1800"/>
              <a:buFont typeface="Arial"/>
              <a:buChar char="●"/>
              <a:defRPr sz="1800">
                <a:solidFill>
                  <a:schemeClr val="dk1"/>
                </a:solidFill>
              </a:defRPr>
            </a:lvl7pPr>
            <a:lvl8pPr indent="-342900" lvl="7" marL="3657600" rtl="0" algn="ctr">
              <a:lnSpc>
                <a:spcPct val="100000"/>
              </a:lnSpc>
              <a:spcBef>
                <a:spcPts val="0"/>
              </a:spcBef>
              <a:spcAft>
                <a:spcPts val="0"/>
              </a:spcAft>
              <a:buClr>
                <a:schemeClr val="dk1"/>
              </a:buClr>
              <a:buSzPts val="1800"/>
              <a:buFont typeface="Arial"/>
              <a:buChar char="○"/>
              <a:defRPr sz="1800">
                <a:solidFill>
                  <a:schemeClr val="dk1"/>
                </a:solidFill>
              </a:defRPr>
            </a:lvl8pPr>
            <a:lvl9pPr indent="-342900" lvl="8" marL="4114800" rtl="0" algn="ctr">
              <a:lnSpc>
                <a:spcPct val="100000"/>
              </a:lnSpc>
              <a:spcBef>
                <a:spcPts val="0"/>
              </a:spcBef>
              <a:spcAft>
                <a:spcPts val="0"/>
              </a:spcAft>
              <a:buClr>
                <a:schemeClr val="dk1"/>
              </a:buClr>
              <a:buSzPts val="1800"/>
              <a:buFont typeface="Arial"/>
              <a:buChar char="■"/>
              <a:defRPr sz="18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04" name="Shape 10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05" name="Shape 105"/>
        <p:cNvGrpSpPr/>
        <p:nvPr/>
      </p:nvGrpSpPr>
      <p:grpSpPr>
        <a:xfrm>
          <a:off x="0" y="0"/>
          <a:ext cx="0" cy="0"/>
          <a:chOff x="0" y="0"/>
          <a:chExt cx="0" cy="0"/>
        </a:xfrm>
      </p:grpSpPr>
      <p:sp>
        <p:nvSpPr>
          <p:cNvPr id="106" name="Google Shape;106;p30"/>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7" name="Google Shape;107;p30"/>
          <p:cNvSpPr txBox="1"/>
          <p:nvPr>
            <p:ph idx="1" type="subTitle"/>
          </p:nvPr>
        </p:nvSpPr>
        <p:spPr>
          <a:xfrm>
            <a:off x="457200" y="1203480"/>
            <a:ext cx="8228880" cy="2982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08" name="Shape 108"/>
        <p:cNvGrpSpPr/>
        <p:nvPr/>
      </p:nvGrpSpPr>
      <p:grpSpPr>
        <a:xfrm>
          <a:off x="0" y="0"/>
          <a:ext cx="0" cy="0"/>
          <a:chOff x="0" y="0"/>
          <a:chExt cx="0" cy="0"/>
        </a:xfrm>
      </p:grpSpPr>
      <p:sp>
        <p:nvSpPr>
          <p:cNvPr id="109" name="Google Shape;109;p31"/>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0" name="Google Shape;110;p31"/>
          <p:cNvSpPr txBox="1"/>
          <p:nvPr>
            <p:ph idx="1" type="body"/>
          </p:nvPr>
        </p:nvSpPr>
        <p:spPr>
          <a:xfrm>
            <a:off x="457200" y="1203480"/>
            <a:ext cx="822888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11" name="Shape 111"/>
        <p:cNvGrpSpPr/>
        <p:nvPr/>
      </p:nvGrpSpPr>
      <p:grpSpPr>
        <a:xfrm>
          <a:off x="0" y="0"/>
          <a:ext cx="0" cy="0"/>
          <a:chOff x="0" y="0"/>
          <a:chExt cx="0" cy="0"/>
        </a:xfrm>
      </p:grpSpPr>
      <p:sp>
        <p:nvSpPr>
          <p:cNvPr id="112" name="Google Shape;112;p32"/>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3" name="Google Shape;113;p32"/>
          <p:cNvSpPr txBox="1"/>
          <p:nvPr>
            <p:ph idx="1" type="body"/>
          </p:nvPr>
        </p:nvSpPr>
        <p:spPr>
          <a:xfrm>
            <a:off x="457200" y="1203480"/>
            <a:ext cx="401544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14" name="Google Shape;114;p32"/>
          <p:cNvSpPr txBox="1"/>
          <p:nvPr>
            <p:ph idx="2" type="body"/>
          </p:nvPr>
        </p:nvSpPr>
        <p:spPr>
          <a:xfrm>
            <a:off x="4673880" y="1203480"/>
            <a:ext cx="401544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3"/>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 name="Shape 14"/>
        <p:cNvGrpSpPr/>
        <p:nvPr/>
      </p:nvGrpSpPr>
      <p:grpSpPr>
        <a:xfrm>
          <a:off x="0" y="0"/>
          <a:ext cx="0" cy="0"/>
          <a:chOff x="0" y="0"/>
          <a:chExt cx="0" cy="0"/>
        </a:xfrm>
      </p:grpSpPr>
      <p:sp>
        <p:nvSpPr>
          <p:cNvPr id="15" name="Google Shape;15;p4"/>
          <p:cNvSpPr txBox="1"/>
          <p:nvPr>
            <p:ph type="title"/>
          </p:nvPr>
        </p:nvSpPr>
        <p:spPr>
          <a:xfrm>
            <a:off x="457200" y="205978"/>
            <a:ext cx="8229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6" name="Google Shape;16;p4"/>
          <p:cNvSpPr txBox="1"/>
          <p:nvPr>
            <p:ph idx="1" type="body"/>
          </p:nvPr>
        </p:nvSpPr>
        <p:spPr>
          <a:xfrm>
            <a:off x="457200" y="1200150"/>
            <a:ext cx="3994526" cy="3725681"/>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17" name="Google Shape;17;p4"/>
          <p:cNvSpPr txBox="1"/>
          <p:nvPr>
            <p:ph idx="2" type="body"/>
          </p:nvPr>
        </p:nvSpPr>
        <p:spPr>
          <a:xfrm>
            <a:off x="4692274" y="1200150"/>
            <a:ext cx="3994526" cy="3725681"/>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17" name="Shape 117"/>
        <p:cNvGrpSpPr/>
        <p:nvPr/>
      </p:nvGrpSpPr>
      <p:grpSpPr>
        <a:xfrm>
          <a:off x="0" y="0"/>
          <a:ext cx="0" cy="0"/>
          <a:chOff x="0" y="0"/>
          <a:chExt cx="0" cy="0"/>
        </a:xfrm>
      </p:grpSpPr>
      <p:sp>
        <p:nvSpPr>
          <p:cNvPr id="118" name="Google Shape;118;p34"/>
          <p:cNvSpPr txBox="1"/>
          <p:nvPr>
            <p:ph idx="1" type="subTitle"/>
          </p:nvPr>
        </p:nvSpPr>
        <p:spPr>
          <a:xfrm>
            <a:off x="464040" y="1676520"/>
            <a:ext cx="8106480" cy="32886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19" name="Shape 119"/>
        <p:cNvGrpSpPr/>
        <p:nvPr/>
      </p:nvGrpSpPr>
      <p:grpSpPr>
        <a:xfrm>
          <a:off x="0" y="0"/>
          <a:ext cx="0" cy="0"/>
          <a:chOff x="0" y="0"/>
          <a:chExt cx="0" cy="0"/>
        </a:xfrm>
      </p:grpSpPr>
      <p:sp>
        <p:nvSpPr>
          <p:cNvPr id="120" name="Google Shape;120;p35"/>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1" name="Google Shape;121;p35"/>
          <p:cNvSpPr txBox="1"/>
          <p:nvPr>
            <p:ph idx="1" type="body"/>
          </p:nvPr>
        </p:nvSpPr>
        <p:spPr>
          <a:xfrm>
            <a:off x="457200" y="120348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2" name="Google Shape;122;p35"/>
          <p:cNvSpPr txBox="1"/>
          <p:nvPr>
            <p:ph idx="2" type="body"/>
          </p:nvPr>
        </p:nvSpPr>
        <p:spPr>
          <a:xfrm>
            <a:off x="457200" y="276120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3" name="Google Shape;123;p35"/>
          <p:cNvSpPr txBox="1"/>
          <p:nvPr>
            <p:ph idx="3" type="body"/>
          </p:nvPr>
        </p:nvSpPr>
        <p:spPr>
          <a:xfrm>
            <a:off x="4673880" y="1203480"/>
            <a:ext cx="401544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24" name="Shape 124"/>
        <p:cNvGrpSpPr/>
        <p:nvPr/>
      </p:nvGrpSpPr>
      <p:grpSpPr>
        <a:xfrm>
          <a:off x="0" y="0"/>
          <a:ext cx="0" cy="0"/>
          <a:chOff x="0" y="0"/>
          <a:chExt cx="0" cy="0"/>
        </a:xfrm>
      </p:grpSpPr>
      <p:sp>
        <p:nvSpPr>
          <p:cNvPr id="125" name="Google Shape;125;p36"/>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6" name="Google Shape;126;p36"/>
          <p:cNvSpPr txBox="1"/>
          <p:nvPr>
            <p:ph idx="1" type="body"/>
          </p:nvPr>
        </p:nvSpPr>
        <p:spPr>
          <a:xfrm>
            <a:off x="457200" y="1203480"/>
            <a:ext cx="401544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7" name="Google Shape;127;p36"/>
          <p:cNvSpPr txBox="1"/>
          <p:nvPr>
            <p:ph idx="2" type="body"/>
          </p:nvPr>
        </p:nvSpPr>
        <p:spPr>
          <a:xfrm>
            <a:off x="4673880" y="120348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8" name="Google Shape;128;p36"/>
          <p:cNvSpPr txBox="1"/>
          <p:nvPr>
            <p:ph idx="3" type="body"/>
          </p:nvPr>
        </p:nvSpPr>
        <p:spPr>
          <a:xfrm>
            <a:off x="4673880" y="276120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29" name="Shape 129"/>
        <p:cNvGrpSpPr/>
        <p:nvPr/>
      </p:nvGrpSpPr>
      <p:grpSpPr>
        <a:xfrm>
          <a:off x="0" y="0"/>
          <a:ext cx="0" cy="0"/>
          <a:chOff x="0" y="0"/>
          <a:chExt cx="0" cy="0"/>
        </a:xfrm>
      </p:grpSpPr>
      <p:sp>
        <p:nvSpPr>
          <p:cNvPr id="130" name="Google Shape;130;p37"/>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1" name="Google Shape;131;p37"/>
          <p:cNvSpPr txBox="1"/>
          <p:nvPr>
            <p:ph idx="1" type="body"/>
          </p:nvPr>
        </p:nvSpPr>
        <p:spPr>
          <a:xfrm>
            <a:off x="457200" y="120348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32" name="Google Shape;132;p37"/>
          <p:cNvSpPr txBox="1"/>
          <p:nvPr>
            <p:ph idx="2" type="body"/>
          </p:nvPr>
        </p:nvSpPr>
        <p:spPr>
          <a:xfrm>
            <a:off x="4673880" y="120348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33" name="Google Shape;133;p37"/>
          <p:cNvSpPr txBox="1"/>
          <p:nvPr>
            <p:ph idx="3" type="body"/>
          </p:nvPr>
        </p:nvSpPr>
        <p:spPr>
          <a:xfrm>
            <a:off x="457200" y="2761200"/>
            <a:ext cx="822888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34" name="Shape 134"/>
        <p:cNvGrpSpPr/>
        <p:nvPr/>
      </p:nvGrpSpPr>
      <p:grpSpPr>
        <a:xfrm>
          <a:off x="0" y="0"/>
          <a:ext cx="0" cy="0"/>
          <a:chOff x="0" y="0"/>
          <a:chExt cx="0" cy="0"/>
        </a:xfrm>
      </p:grpSpPr>
      <p:sp>
        <p:nvSpPr>
          <p:cNvPr id="135" name="Google Shape;135;p38"/>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6" name="Google Shape;136;p38"/>
          <p:cNvSpPr txBox="1"/>
          <p:nvPr>
            <p:ph idx="1" type="body"/>
          </p:nvPr>
        </p:nvSpPr>
        <p:spPr>
          <a:xfrm>
            <a:off x="457200" y="1203480"/>
            <a:ext cx="822888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37" name="Google Shape;137;p38"/>
          <p:cNvSpPr txBox="1"/>
          <p:nvPr>
            <p:ph idx="2" type="body"/>
          </p:nvPr>
        </p:nvSpPr>
        <p:spPr>
          <a:xfrm>
            <a:off x="457200" y="2761200"/>
            <a:ext cx="822888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38" name="Shape 138"/>
        <p:cNvGrpSpPr/>
        <p:nvPr/>
      </p:nvGrpSpPr>
      <p:grpSpPr>
        <a:xfrm>
          <a:off x="0" y="0"/>
          <a:ext cx="0" cy="0"/>
          <a:chOff x="0" y="0"/>
          <a:chExt cx="0" cy="0"/>
        </a:xfrm>
      </p:grpSpPr>
      <p:sp>
        <p:nvSpPr>
          <p:cNvPr id="139" name="Google Shape;139;p39"/>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0" name="Google Shape;140;p39"/>
          <p:cNvSpPr txBox="1"/>
          <p:nvPr>
            <p:ph idx="1" type="body"/>
          </p:nvPr>
        </p:nvSpPr>
        <p:spPr>
          <a:xfrm>
            <a:off x="457200" y="120348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41" name="Google Shape;141;p39"/>
          <p:cNvSpPr txBox="1"/>
          <p:nvPr>
            <p:ph idx="2" type="body"/>
          </p:nvPr>
        </p:nvSpPr>
        <p:spPr>
          <a:xfrm>
            <a:off x="4673880" y="120348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42" name="Google Shape;142;p39"/>
          <p:cNvSpPr txBox="1"/>
          <p:nvPr>
            <p:ph idx="3" type="body"/>
          </p:nvPr>
        </p:nvSpPr>
        <p:spPr>
          <a:xfrm>
            <a:off x="4673880" y="276120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43" name="Google Shape;143;p39"/>
          <p:cNvSpPr txBox="1"/>
          <p:nvPr>
            <p:ph idx="4" type="body"/>
          </p:nvPr>
        </p:nvSpPr>
        <p:spPr>
          <a:xfrm>
            <a:off x="457200" y="2761200"/>
            <a:ext cx="4015440" cy="14223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44" name="Shape 144"/>
        <p:cNvGrpSpPr/>
        <p:nvPr/>
      </p:nvGrpSpPr>
      <p:grpSpPr>
        <a:xfrm>
          <a:off x="0" y="0"/>
          <a:ext cx="0" cy="0"/>
          <a:chOff x="0" y="0"/>
          <a:chExt cx="0" cy="0"/>
        </a:xfrm>
      </p:grpSpPr>
      <p:sp>
        <p:nvSpPr>
          <p:cNvPr id="145" name="Google Shape;145;p40"/>
          <p:cNvSpPr txBox="1"/>
          <p:nvPr>
            <p:ph type="title"/>
          </p:nvPr>
        </p:nvSpPr>
        <p:spPr>
          <a:xfrm>
            <a:off x="464040" y="1676520"/>
            <a:ext cx="8106480" cy="7092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6" name="Google Shape;146;p40"/>
          <p:cNvSpPr txBox="1"/>
          <p:nvPr>
            <p:ph idx="1" type="body"/>
          </p:nvPr>
        </p:nvSpPr>
        <p:spPr>
          <a:xfrm>
            <a:off x="457200" y="1203480"/>
            <a:ext cx="822888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47" name="Google Shape;147;p40"/>
          <p:cNvSpPr txBox="1"/>
          <p:nvPr>
            <p:ph idx="2" type="body"/>
          </p:nvPr>
        </p:nvSpPr>
        <p:spPr>
          <a:xfrm>
            <a:off x="457200" y="1203480"/>
            <a:ext cx="822888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48" name="Google Shape;148;p40"/>
          <p:cNvSpPr/>
          <p:nvPr/>
        </p:nvSpPr>
        <p:spPr>
          <a:xfrm>
            <a:off x="457200" y="1203480"/>
            <a:ext cx="8228880" cy="2982600"/>
          </a:xfrm>
          <a:prstGeom prst="rect">
            <a:avLst/>
          </a:prstGeom>
          <a:noFill/>
          <a:ln>
            <a:noFill/>
          </a:ln>
        </p:spPr>
      </p:sp>
      <p:sp>
        <p:nvSpPr>
          <p:cNvPr id="149" name="Google Shape;149;p40"/>
          <p:cNvSpPr/>
          <p:nvPr/>
        </p:nvSpPr>
        <p:spPr>
          <a:xfrm>
            <a:off x="457200" y="1203480"/>
            <a:ext cx="8228880" cy="29826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7" name="Shape 157"/>
        <p:cNvGrpSpPr/>
        <p:nvPr/>
      </p:nvGrpSpPr>
      <p:grpSpPr>
        <a:xfrm>
          <a:off x="0" y="0"/>
          <a:ext cx="0" cy="0"/>
          <a:chOff x="0" y="0"/>
          <a:chExt cx="0" cy="0"/>
        </a:xfrm>
      </p:grpSpPr>
      <p:sp>
        <p:nvSpPr>
          <p:cNvPr id="158" name="Google Shape;158;p42"/>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9" name="Google Shape;159;p42"/>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60" name="Shape 16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61" name="Shape 161"/>
        <p:cNvGrpSpPr/>
        <p:nvPr/>
      </p:nvGrpSpPr>
      <p:grpSpPr>
        <a:xfrm>
          <a:off x="0" y="0"/>
          <a:ext cx="0" cy="0"/>
          <a:chOff x="0" y="0"/>
          <a:chExt cx="0" cy="0"/>
        </a:xfrm>
      </p:grpSpPr>
      <p:sp>
        <p:nvSpPr>
          <p:cNvPr id="162" name="Google Shape;162;p44"/>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63" name="Google Shape;163;p44"/>
          <p:cNvSpPr txBox="1"/>
          <p:nvPr>
            <p:ph idx="1" type="subTitle"/>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 name="Shape 18"/>
        <p:cNvGrpSpPr/>
        <p:nvPr/>
      </p:nvGrpSpPr>
      <p:grpSpPr>
        <a:xfrm>
          <a:off x="0" y="0"/>
          <a:ext cx="0" cy="0"/>
          <a:chOff x="0" y="0"/>
          <a:chExt cx="0" cy="0"/>
        </a:xfrm>
      </p:grpSpPr>
      <p:sp>
        <p:nvSpPr>
          <p:cNvPr id="19" name="Google Shape;19;p5"/>
          <p:cNvSpPr txBox="1"/>
          <p:nvPr>
            <p:ph type="title"/>
          </p:nvPr>
        </p:nvSpPr>
        <p:spPr>
          <a:xfrm>
            <a:off x="457200" y="205978"/>
            <a:ext cx="8229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64" name="Shape 164"/>
        <p:cNvGrpSpPr/>
        <p:nvPr/>
      </p:nvGrpSpPr>
      <p:grpSpPr>
        <a:xfrm>
          <a:off x="0" y="0"/>
          <a:ext cx="0" cy="0"/>
          <a:chOff x="0" y="0"/>
          <a:chExt cx="0" cy="0"/>
        </a:xfrm>
      </p:grpSpPr>
      <p:sp>
        <p:nvSpPr>
          <p:cNvPr id="165" name="Google Shape;165;p45"/>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66" name="Google Shape;166;p45"/>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67" name="Google Shape;167;p45"/>
          <p:cNvSpPr txBox="1"/>
          <p:nvPr>
            <p:ph idx="2"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8" name="Shape 168"/>
        <p:cNvGrpSpPr/>
        <p:nvPr/>
      </p:nvGrpSpPr>
      <p:grpSpPr>
        <a:xfrm>
          <a:off x="0" y="0"/>
          <a:ext cx="0" cy="0"/>
          <a:chOff x="0" y="0"/>
          <a:chExt cx="0" cy="0"/>
        </a:xfrm>
      </p:grpSpPr>
      <p:sp>
        <p:nvSpPr>
          <p:cNvPr id="169" name="Google Shape;169;p46"/>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70" name="Shape 170"/>
        <p:cNvGrpSpPr/>
        <p:nvPr/>
      </p:nvGrpSpPr>
      <p:grpSpPr>
        <a:xfrm>
          <a:off x="0" y="0"/>
          <a:ext cx="0" cy="0"/>
          <a:chOff x="0" y="0"/>
          <a:chExt cx="0" cy="0"/>
        </a:xfrm>
      </p:grpSpPr>
      <p:sp>
        <p:nvSpPr>
          <p:cNvPr id="171" name="Google Shape;171;p47"/>
          <p:cNvSpPr txBox="1"/>
          <p:nvPr>
            <p:ph idx="1" type="subTitle"/>
          </p:nvPr>
        </p:nvSpPr>
        <p:spPr>
          <a:xfrm>
            <a:off x="464040" y="1676520"/>
            <a:ext cx="8106840" cy="3290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72" name="Shape 172"/>
        <p:cNvGrpSpPr/>
        <p:nvPr/>
      </p:nvGrpSpPr>
      <p:grpSpPr>
        <a:xfrm>
          <a:off x="0" y="0"/>
          <a:ext cx="0" cy="0"/>
          <a:chOff x="0" y="0"/>
          <a:chExt cx="0" cy="0"/>
        </a:xfrm>
      </p:grpSpPr>
      <p:sp>
        <p:nvSpPr>
          <p:cNvPr id="173" name="Google Shape;173;p48"/>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4" name="Google Shape;174;p48"/>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75" name="Google Shape;175;p48"/>
          <p:cNvSpPr txBox="1"/>
          <p:nvPr>
            <p:ph idx="2"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76" name="Google Shape;176;p48"/>
          <p:cNvSpPr txBox="1"/>
          <p:nvPr>
            <p:ph idx="3"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77" name="Shape 177"/>
        <p:cNvGrpSpPr/>
        <p:nvPr/>
      </p:nvGrpSpPr>
      <p:grpSpPr>
        <a:xfrm>
          <a:off x="0" y="0"/>
          <a:ext cx="0" cy="0"/>
          <a:chOff x="0" y="0"/>
          <a:chExt cx="0" cy="0"/>
        </a:xfrm>
      </p:grpSpPr>
      <p:sp>
        <p:nvSpPr>
          <p:cNvPr id="178" name="Google Shape;178;p49"/>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79" name="Google Shape;179;p49"/>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80" name="Google Shape;180;p49"/>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81" name="Google Shape;181;p49"/>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82" name="Shape 182"/>
        <p:cNvGrpSpPr/>
        <p:nvPr/>
      </p:nvGrpSpPr>
      <p:grpSpPr>
        <a:xfrm>
          <a:off x="0" y="0"/>
          <a:ext cx="0" cy="0"/>
          <a:chOff x="0" y="0"/>
          <a:chExt cx="0" cy="0"/>
        </a:xfrm>
      </p:grpSpPr>
      <p:sp>
        <p:nvSpPr>
          <p:cNvPr id="183" name="Google Shape;183;p50"/>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84" name="Google Shape;184;p50"/>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85" name="Google Shape;185;p50"/>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86" name="Google Shape;186;p50"/>
          <p:cNvSpPr txBox="1"/>
          <p:nvPr>
            <p:ph idx="3"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87" name="Shape 187"/>
        <p:cNvGrpSpPr/>
        <p:nvPr/>
      </p:nvGrpSpPr>
      <p:grpSpPr>
        <a:xfrm>
          <a:off x="0" y="0"/>
          <a:ext cx="0" cy="0"/>
          <a:chOff x="0" y="0"/>
          <a:chExt cx="0" cy="0"/>
        </a:xfrm>
      </p:grpSpPr>
      <p:sp>
        <p:nvSpPr>
          <p:cNvPr id="188" name="Google Shape;188;p51"/>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89" name="Google Shape;189;p51"/>
          <p:cNvSpPr txBox="1"/>
          <p:nvPr>
            <p:ph idx="1" type="body"/>
          </p:nvPr>
        </p:nvSpPr>
        <p:spPr>
          <a:xfrm>
            <a:off x="457200" y="120348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90" name="Google Shape;190;p51"/>
          <p:cNvSpPr txBox="1"/>
          <p:nvPr>
            <p:ph idx="2"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91" name="Shape 191"/>
        <p:cNvGrpSpPr/>
        <p:nvPr/>
      </p:nvGrpSpPr>
      <p:grpSpPr>
        <a:xfrm>
          <a:off x="0" y="0"/>
          <a:ext cx="0" cy="0"/>
          <a:chOff x="0" y="0"/>
          <a:chExt cx="0" cy="0"/>
        </a:xfrm>
      </p:grpSpPr>
      <p:sp>
        <p:nvSpPr>
          <p:cNvPr id="192" name="Google Shape;192;p52"/>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93" name="Google Shape;193;p52"/>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94" name="Google Shape;194;p52"/>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95" name="Google Shape;195;p52"/>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96" name="Google Shape;196;p52"/>
          <p:cNvSpPr txBox="1"/>
          <p:nvPr>
            <p:ph idx="4"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97" name="Shape 197"/>
        <p:cNvGrpSpPr/>
        <p:nvPr/>
      </p:nvGrpSpPr>
      <p:grpSpPr>
        <a:xfrm>
          <a:off x="0" y="0"/>
          <a:ext cx="0" cy="0"/>
          <a:chOff x="0" y="0"/>
          <a:chExt cx="0" cy="0"/>
        </a:xfrm>
      </p:grpSpPr>
      <p:sp>
        <p:nvSpPr>
          <p:cNvPr id="198" name="Google Shape;198;p53"/>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99" name="Google Shape;199;p53"/>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00" name="Google Shape;200;p53"/>
          <p:cNvSpPr txBox="1"/>
          <p:nvPr>
            <p:ph idx="2"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01" name="Google Shape;201;p53"/>
          <p:cNvSpPr/>
          <p:nvPr/>
        </p:nvSpPr>
        <p:spPr>
          <a:xfrm>
            <a:off x="457200" y="1203480"/>
            <a:ext cx="8229240" cy="2982960"/>
          </a:xfrm>
          <a:prstGeom prst="rect">
            <a:avLst/>
          </a:prstGeom>
          <a:noFill/>
          <a:ln>
            <a:noFill/>
          </a:ln>
        </p:spPr>
      </p:sp>
      <p:sp>
        <p:nvSpPr>
          <p:cNvPr id="202" name="Google Shape;202;p53"/>
          <p:cNvSpPr/>
          <p:nvPr/>
        </p:nvSpPr>
        <p:spPr>
          <a:xfrm>
            <a:off x="457200" y="1203480"/>
            <a:ext cx="8229240" cy="298296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07" name="Shape 207"/>
        <p:cNvGrpSpPr/>
        <p:nvPr/>
      </p:nvGrpSpPr>
      <p:grpSpPr>
        <a:xfrm>
          <a:off x="0" y="0"/>
          <a:ext cx="0" cy="0"/>
          <a:chOff x="0" y="0"/>
          <a:chExt cx="0" cy="0"/>
        </a:xfrm>
      </p:grpSpPr>
      <p:sp>
        <p:nvSpPr>
          <p:cNvPr id="208" name="Google Shape;208;p55"/>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09" name="Google Shape;209;p55"/>
          <p:cNvSpPr txBox="1"/>
          <p:nvPr>
            <p:ph idx="1" type="subTitle"/>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457200" marR="0" rtl="0" algn="l">
              <a:spcBef>
                <a:spcPts val="0"/>
              </a:spcBef>
              <a:spcAft>
                <a:spcPts val="0"/>
              </a:spcAft>
              <a:buSzPts val="1400"/>
              <a:buNone/>
              <a:defRPr b="0" i="0" sz="1800" u="none" cap="none" strike="noStrike"/>
            </a:lvl2pPr>
            <a:lvl3pPr indent="0" lvl="2" marL="914400" marR="0" rtl="0" algn="l">
              <a:spcBef>
                <a:spcPts val="0"/>
              </a:spcBef>
              <a:spcAft>
                <a:spcPts val="0"/>
              </a:spcAft>
              <a:buSzPts val="1400"/>
              <a:buNone/>
              <a:defRPr b="0" i="0" sz="1800" u="none" cap="none" strike="noStrike"/>
            </a:lvl3pPr>
            <a:lvl4pPr indent="0" lvl="3" marL="1371600" marR="0" rtl="0" algn="l">
              <a:spcBef>
                <a:spcPts val="0"/>
              </a:spcBef>
              <a:spcAft>
                <a:spcPts val="0"/>
              </a:spcAft>
              <a:buSzPts val="1400"/>
              <a:buNone/>
              <a:defRPr b="0" i="0" sz="1800" u="none" cap="none" strike="noStrike"/>
            </a:lvl4pPr>
            <a:lvl5pPr indent="0" lvl="4" marL="1828800" marR="0" rtl="0" algn="l">
              <a:spcBef>
                <a:spcPts val="0"/>
              </a:spcBef>
              <a:spcAft>
                <a:spcPts val="0"/>
              </a:spcAft>
              <a:buSzPts val="1400"/>
              <a:buNone/>
              <a:defRPr b="0" i="0" sz="1800" u="none" cap="none" strike="noStrike"/>
            </a:lvl5pPr>
            <a:lvl6pPr indent="0" lvl="5" marL="2286000" marR="0" rtl="0" algn="l">
              <a:spcBef>
                <a:spcPts val="0"/>
              </a:spcBef>
              <a:spcAft>
                <a:spcPts val="0"/>
              </a:spcAft>
              <a:buSzPts val="1400"/>
              <a:buNone/>
              <a:defRPr b="0" i="0" sz="1800" u="none" cap="none" strike="noStrike"/>
            </a:lvl6pPr>
            <a:lvl7pPr indent="0" lvl="6" marL="2743200" marR="0" rtl="0" algn="l">
              <a:spcBef>
                <a:spcPts val="0"/>
              </a:spcBef>
              <a:spcAft>
                <a:spcPts val="0"/>
              </a:spcAft>
              <a:buSzPts val="1400"/>
              <a:buNone/>
              <a:defRPr b="0" i="0" sz="1800" u="none" cap="none" strike="noStrike"/>
            </a:lvl7pPr>
            <a:lvl8pPr indent="0" lvl="7" marL="3200400" marR="0" rtl="0" algn="l">
              <a:spcBef>
                <a:spcPts val="0"/>
              </a:spcBef>
              <a:spcAft>
                <a:spcPts val="0"/>
              </a:spcAft>
              <a:buSzPts val="1400"/>
              <a:buNone/>
              <a:defRPr b="0" i="0" sz="1800" u="none" cap="none" strike="noStrike"/>
            </a:lvl8pPr>
            <a:lvl9pPr indent="0" lvl="8" marL="36576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 name="Shape 20"/>
        <p:cNvGrpSpPr/>
        <p:nvPr/>
      </p:nvGrpSpPr>
      <p:grpSpPr>
        <a:xfrm>
          <a:off x="0" y="0"/>
          <a:ext cx="0" cy="0"/>
          <a:chOff x="0" y="0"/>
          <a:chExt cx="0" cy="0"/>
        </a:xfrm>
      </p:grpSpPr>
      <p:sp>
        <p:nvSpPr>
          <p:cNvPr id="21" name="Google Shape;21;p6"/>
          <p:cNvSpPr txBox="1"/>
          <p:nvPr>
            <p:ph idx="1" type="body"/>
          </p:nvPr>
        </p:nvSpPr>
        <p:spPr>
          <a:xfrm>
            <a:off x="457200" y="4406309"/>
            <a:ext cx="8229600" cy="51952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800"/>
              <a:buNone/>
              <a:defRPr sz="1800"/>
            </a:lvl1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10" name="Shape 210"/>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1" name="Shape 211"/>
        <p:cNvGrpSpPr/>
        <p:nvPr/>
      </p:nvGrpSpPr>
      <p:grpSpPr>
        <a:xfrm>
          <a:off x="0" y="0"/>
          <a:ext cx="0" cy="0"/>
          <a:chOff x="0" y="0"/>
          <a:chExt cx="0" cy="0"/>
        </a:xfrm>
      </p:grpSpPr>
      <p:sp>
        <p:nvSpPr>
          <p:cNvPr id="212" name="Google Shape;212;p57"/>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13" name="Google Shape;213;p57"/>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14" name="Shape 214"/>
        <p:cNvGrpSpPr/>
        <p:nvPr/>
      </p:nvGrpSpPr>
      <p:grpSpPr>
        <a:xfrm>
          <a:off x="0" y="0"/>
          <a:ext cx="0" cy="0"/>
          <a:chOff x="0" y="0"/>
          <a:chExt cx="0" cy="0"/>
        </a:xfrm>
      </p:grpSpPr>
      <p:sp>
        <p:nvSpPr>
          <p:cNvPr id="215" name="Google Shape;215;p58"/>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16" name="Google Shape;216;p58"/>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17" name="Google Shape;217;p58"/>
          <p:cNvSpPr txBox="1"/>
          <p:nvPr>
            <p:ph idx="2"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p59"/>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20" name="Shape 220"/>
        <p:cNvGrpSpPr/>
        <p:nvPr/>
      </p:nvGrpSpPr>
      <p:grpSpPr>
        <a:xfrm>
          <a:off x="0" y="0"/>
          <a:ext cx="0" cy="0"/>
          <a:chOff x="0" y="0"/>
          <a:chExt cx="0" cy="0"/>
        </a:xfrm>
      </p:grpSpPr>
      <p:sp>
        <p:nvSpPr>
          <p:cNvPr id="221" name="Google Shape;221;p60"/>
          <p:cNvSpPr txBox="1"/>
          <p:nvPr>
            <p:ph idx="1" type="subTitle"/>
          </p:nvPr>
        </p:nvSpPr>
        <p:spPr>
          <a:xfrm>
            <a:off x="464040" y="1676520"/>
            <a:ext cx="8107200" cy="32922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457200" marR="0" rtl="0" algn="l">
              <a:spcBef>
                <a:spcPts val="0"/>
              </a:spcBef>
              <a:spcAft>
                <a:spcPts val="0"/>
              </a:spcAft>
              <a:buSzPts val="1400"/>
              <a:buNone/>
              <a:defRPr b="0" i="0" sz="1800" u="none" cap="none" strike="noStrike"/>
            </a:lvl2pPr>
            <a:lvl3pPr indent="0" lvl="2" marL="914400" marR="0" rtl="0" algn="l">
              <a:spcBef>
                <a:spcPts val="0"/>
              </a:spcBef>
              <a:spcAft>
                <a:spcPts val="0"/>
              </a:spcAft>
              <a:buSzPts val="1400"/>
              <a:buNone/>
              <a:defRPr b="0" i="0" sz="1800" u="none" cap="none" strike="noStrike"/>
            </a:lvl3pPr>
            <a:lvl4pPr indent="0" lvl="3" marL="1371600" marR="0" rtl="0" algn="l">
              <a:spcBef>
                <a:spcPts val="0"/>
              </a:spcBef>
              <a:spcAft>
                <a:spcPts val="0"/>
              </a:spcAft>
              <a:buSzPts val="1400"/>
              <a:buNone/>
              <a:defRPr b="0" i="0" sz="1800" u="none" cap="none" strike="noStrike"/>
            </a:lvl4pPr>
            <a:lvl5pPr indent="0" lvl="4" marL="1828800" marR="0" rtl="0" algn="l">
              <a:spcBef>
                <a:spcPts val="0"/>
              </a:spcBef>
              <a:spcAft>
                <a:spcPts val="0"/>
              </a:spcAft>
              <a:buSzPts val="1400"/>
              <a:buNone/>
              <a:defRPr b="0" i="0" sz="1800" u="none" cap="none" strike="noStrike"/>
            </a:lvl5pPr>
            <a:lvl6pPr indent="0" lvl="5" marL="2286000" marR="0" rtl="0" algn="l">
              <a:spcBef>
                <a:spcPts val="0"/>
              </a:spcBef>
              <a:spcAft>
                <a:spcPts val="0"/>
              </a:spcAft>
              <a:buSzPts val="1400"/>
              <a:buNone/>
              <a:defRPr b="0" i="0" sz="1800" u="none" cap="none" strike="noStrike"/>
            </a:lvl6pPr>
            <a:lvl7pPr indent="0" lvl="6" marL="2743200" marR="0" rtl="0" algn="l">
              <a:spcBef>
                <a:spcPts val="0"/>
              </a:spcBef>
              <a:spcAft>
                <a:spcPts val="0"/>
              </a:spcAft>
              <a:buSzPts val="1400"/>
              <a:buNone/>
              <a:defRPr b="0" i="0" sz="1800" u="none" cap="none" strike="noStrike"/>
            </a:lvl7pPr>
            <a:lvl8pPr indent="0" lvl="7" marL="3200400" marR="0" rtl="0" algn="l">
              <a:spcBef>
                <a:spcPts val="0"/>
              </a:spcBef>
              <a:spcAft>
                <a:spcPts val="0"/>
              </a:spcAft>
              <a:buSzPts val="1400"/>
              <a:buNone/>
              <a:defRPr b="0" i="0" sz="1800" u="none" cap="none" strike="noStrike"/>
            </a:lvl8pPr>
            <a:lvl9pPr indent="0" lvl="8" marL="36576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22" name="Shape 222"/>
        <p:cNvGrpSpPr/>
        <p:nvPr/>
      </p:nvGrpSpPr>
      <p:grpSpPr>
        <a:xfrm>
          <a:off x="0" y="0"/>
          <a:ext cx="0" cy="0"/>
          <a:chOff x="0" y="0"/>
          <a:chExt cx="0" cy="0"/>
        </a:xfrm>
      </p:grpSpPr>
      <p:sp>
        <p:nvSpPr>
          <p:cNvPr id="223" name="Google Shape;223;p61"/>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24" name="Google Shape;224;p61"/>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25" name="Google Shape;225;p61"/>
          <p:cNvSpPr txBox="1"/>
          <p:nvPr>
            <p:ph idx="2"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26" name="Google Shape;226;p61"/>
          <p:cNvSpPr txBox="1"/>
          <p:nvPr>
            <p:ph idx="3"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27" name="Shape 227"/>
        <p:cNvGrpSpPr/>
        <p:nvPr/>
      </p:nvGrpSpPr>
      <p:grpSpPr>
        <a:xfrm>
          <a:off x="0" y="0"/>
          <a:ext cx="0" cy="0"/>
          <a:chOff x="0" y="0"/>
          <a:chExt cx="0" cy="0"/>
        </a:xfrm>
      </p:grpSpPr>
      <p:sp>
        <p:nvSpPr>
          <p:cNvPr id="228" name="Google Shape;228;p62"/>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29" name="Google Shape;229;p62"/>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30" name="Google Shape;230;p62"/>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31" name="Google Shape;231;p62"/>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32" name="Shape 232"/>
        <p:cNvGrpSpPr/>
        <p:nvPr/>
      </p:nvGrpSpPr>
      <p:grpSpPr>
        <a:xfrm>
          <a:off x="0" y="0"/>
          <a:ext cx="0" cy="0"/>
          <a:chOff x="0" y="0"/>
          <a:chExt cx="0" cy="0"/>
        </a:xfrm>
      </p:grpSpPr>
      <p:sp>
        <p:nvSpPr>
          <p:cNvPr id="233" name="Google Shape;233;p63"/>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34" name="Google Shape;234;p63"/>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35" name="Google Shape;235;p63"/>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36" name="Google Shape;236;p63"/>
          <p:cNvSpPr txBox="1"/>
          <p:nvPr>
            <p:ph idx="3"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37" name="Shape 237"/>
        <p:cNvGrpSpPr/>
        <p:nvPr/>
      </p:nvGrpSpPr>
      <p:grpSpPr>
        <a:xfrm>
          <a:off x="0" y="0"/>
          <a:ext cx="0" cy="0"/>
          <a:chOff x="0" y="0"/>
          <a:chExt cx="0" cy="0"/>
        </a:xfrm>
      </p:grpSpPr>
      <p:sp>
        <p:nvSpPr>
          <p:cNvPr id="238" name="Google Shape;238;p64"/>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39" name="Google Shape;239;p64"/>
          <p:cNvSpPr txBox="1"/>
          <p:nvPr>
            <p:ph idx="1" type="body"/>
          </p:nvPr>
        </p:nvSpPr>
        <p:spPr>
          <a:xfrm>
            <a:off x="457200" y="120348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40" name="Google Shape;240;p64"/>
          <p:cNvSpPr txBox="1"/>
          <p:nvPr>
            <p:ph idx="2"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41" name="Shape 241"/>
        <p:cNvGrpSpPr/>
        <p:nvPr/>
      </p:nvGrpSpPr>
      <p:grpSpPr>
        <a:xfrm>
          <a:off x="0" y="0"/>
          <a:ext cx="0" cy="0"/>
          <a:chOff x="0" y="0"/>
          <a:chExt cx="0" cy="0"/>
        </a:xfrm>
      </p:grpSpPr>
      <p:sp>
        <p:nvSpPr>
          <p:cNvPr id="242" name="Google Shape;242;p65"/>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43" name="Google Shape;243;p65"/>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44" name="Google Shape;244;p65"/>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45" name="Google Shape;245;p65"/>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46" name="Google Shape;246;p65"/>
          <p:cNvSpPr txBox="1"/>
          <p:nvPr>
            <p:ph idx="4"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47" name="Shape 247"/>
        <p:cNvGrpSpPr/>
        <p:nvPr/>
      </p:nvGrpSpPr>
      <p:grpSpPr>
        <a:xfrm>
          <a:off x="0" y="0"/>
          <a:ext cx="0" cy="0"/>
          <a:chOff x="0" y="0"/>
          <a:chExt cx="0" cy="0"/>
        </a:xfrm>
      </p:grpSpPr>
      <p:sp>
        <p:nvSpPr>
          <p:cNvPr id="248" name="Google Shape;248;p66"/>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49" name="Google Shape;249;p66"/>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50" name="Google Shape;250;p66"/>
          <p:cNvSpPr txBox="1"/>
          <p:nvPr>
            <p:ph idx="2"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51" name="Google Shape;251;p66"/>
          <p:cNvSpPr/>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66"/>
          <p:cNvSpPr/>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7" name="Shape 257"/>
        <p:cNvGrpSpPr/>
        <p:nvPr/>
      </p:nvGrpSpPr>
      <p:grpSpPr>
        <a:xfrm>
          <a:off x="0" y="0"/>
          <a:ext cx="0" cy="0"/>
          <a:chOff x="0" y="0"/>
          <a:chExt cx="0" cy="0"/>
        </a:xfrm>
      </p:grpSpPr>
      <p:sp>
        <p:nvSpPr>
          <p:cNvPr id="258" name="Google Shape;258;p6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59" name="Google Shape;259;p6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60" name="Google Shape;260;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1" name="Shape 261"/>
        <p:cNvGrpSpPr/>
        <p:nvPr/>
      </p:nvGrpSpPr>
      <p:grpSpPr>
        <a:xfrm>
          <a:off x="0" y="0"/>
          <a:ext cx="0" cy="0"/>
          <a:chOff x="0" y="0"/>
          <a:chExt cx="0" cy="0"/>
        </a:xfrm>
      </p:grpSpPr>
      <p:sp>
        <p:nvSpPr>
          <p:cNvPr id="262" name="Google Shape;262;p6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3" name="Google Shape;263;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4" name="Shape 264"/>
        <p:cNvGrpSpPr/>
        <p:nvPr/>
      </p:nvGrpSpPr>
      <p:grpSpPr>
        <a:xfrm>
          <a:off x="0" y="0"/>
          <a:ext cx="0" cy="0"/>
          <a:chOff x="0" y="0"/>
          <a:chExt cx="0" cy="0"/>
        </a:xfrm>
      </p:grpSpPr>
      <p:sp>
        <p:nvSpPr>
          <p:cNvPr id="265" name="Google Shape;265;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6" name="Google Shape;266;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7" name="Google Shape;267;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8" name="Shape 268"/>
        <p:cNvGrpSpPr/>
        <p:nvPr/>
      </p:nvGrpSpPr>
      <p:grpSpPr>
        <a:xfrm>
          <a:off x="0" y="0"/>
          <a:ext cx="0" cy="0"/>
          <a:chOff x="0" y="0"/>
          <a:chExt cx="0" cy="0"/>
        </a:xfrm>
      </p:grpSpPr>
      <p:sp>
        <p:nvSpPr>
          <p:cNvPr id="269" name="Google Shape;269;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0" name="Google Shape;270;p7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1" name="Google Shape;271;p7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2" name="Google Shape;272;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3" name="Shape 273"/>
        <p:cNvGrpSpPr/>
        <p:nvPr/>
      </p:nvGrpSpPr>
      <p:grpSpPr>
        <a:xfrm>
          <a:off x="0" y="0"/>
          <a:ext cx="0" cy="0"/>
          <a:chOff x="0" y="0"/>
          <a:chExt cx="0" cy="0"/>
        </a:xfrm>
      </p:grpSpPr>
      <p:sp>
        <p:nvSpPr>
          <p:cNvPr id="274" name="Google Shape;274;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5" name="Google Shape;275;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6" name="Shape 276"/>
        <p:cNvGrpSpPr/>
        <p:nvPr/>
      </p:nvGrpSpPr>
      <p:grpSpPr>
        <a:xfrm>
          <a:off x="0" y="0"/>
          <a:ext cx="0" cy="0"/>
          <a:chOff x="0" y="0"/>
          <a:chExt cx="0" cy="0"/>
        </a:xfrm>
      </p:grpSpPr>
      <p:sp>
        <p:nvSpPr>
          <p:cNvPr id="277" name="Google Shape;277;p7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78" name="Google Shape;278;p7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9" name="Google Shape;279;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0" name="Shape 280"/>
        <p:cNvGrpSpPr/>
        <p:nvPr/>
      </p:nvGrpSpPr>
      <p:grpSpPr>
        <a:xfrm>
          <a:off x="0" y="0"/>
          <a:ext cx="0" cy="0"/>
          <a:chOff x="0" y="0"/>
          <a:chExt cx="0" cy="0"/>
        </a:xfrm>
      </p:grpSpPr>
      <p:sp>
        <p:nvSpPr>
          <p:cNvPr id="281" name="Google Shape;281;p7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82" name="Google Shape;282;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3" name="Shape 283"/>
        <p:cNvGrpSpPr/>
        <p:nvPr/>
      </p:nvGrpSpPr>
      <p:grpSpPr>
        <a:xfrm>
          <a:off x="0" y="0"/>
          <a:ext cx="0" cy="0"/>
          <a:chOff x="0" y="0"/>
          <a:chExt cx="0" cy="0"/>
        </a:xfrm>
      </p:grpSpPr>
      <p:sp>
        <p:nvSpPr>
          <p:cNvPr id="284" name="Google Shape;284;p7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7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86" name="Google Shape;286;p7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7" name="Google Shape;287;p7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88" name="Google Shape;288;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9" name="Shape 289"/>
        <p:cNvGrpSpPr/>
        <p:nvPr/>
      </p:nvGrpSpPr>
      <p:grpSpPr>
        <a:xfrm>
          <a:off x="0" y="0"/>
          <a:ext cx="0" cy="0"/>
          <a:chOff x="0" y="0"/>
          <a:chExt cx="0" cy="0"/>
        </a:xfrm>
      </p:grpSpPr>
      <p:sp>
        <p:nvSpPr>
          <p:cNvPr id="290" name="Google Shape;290;p7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291" name="Google Shape;291;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3" name="Shape 33"/>
        <p:cNvGrpSpPr/>
        <p:nvPr/>
      </p:nvGrpSpPr>
      <p:grpSpPr>
        <a:xfrm>
          <a:off x="0" y="0"/>
          <a:ext cx="0" cy="0"/>
          <a:chOff x="0" y="0"/>
          <a:chExt cx="0" cy="0"/>
        </a:xfrm>
      </p:grpSpPr>
      <p:sp>
        <p:nvSpPr>
          <p:cNvPr id="34" name="Google Shape;34;p9"/>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35" name="Google Shape;35;p9"/>
          <p:cNvSpPr txBox="1"/>
          <p:nvPr>
            <p:ph idx="1" type="subTitle"/>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457200" marR="0" rtl="0" algn="l">
              <a:spcBef>
                <a:spcPts val="0"/>
              </a:spcBef>
              <a:spcAft>
                <a:spcPts val="0"/>
              </a:spcAft>
              <a:buSzPts val="1400"/>
              <a:buNone/>
              <a:defRPr b="0" i="0" sz="1800" u="none" cap="none" strike="noStrike"/>
            </a:lvl2pPr>
            <a:lvl3pPr indent="0" lvl="2" marL="914400" marR="0" rtl="0" algn="l">
              <a:spcBef>
                <a:spcPts val="0"/>
              </a:spcBef>
              <a:spcAft>
                <a:spcPts val="0"/>
              </a:spcAft>
              <a:buSzPts val="1400"/>
              <a:buNone/>
              <a:defRPr b="0" i="0" sz="1800" u="none" cap="none" strike="noStrike"/>
            </a:lvl3pPr>
            <a:lvl4pPr indent="0" lvl="3" marL="1371600" marR="0" rtl="0" algn="l">
              <a:spcBef>
                <a:spcPts val="0"/>
              </a:spcBef>
              <a:spcAft>
                <a:spcPts val="0"/>
              </a:spcAft>
              <a:buSzPts val="1400"/>
              <a:buNone/>
              <a:defRPr b="0" i="0" sz="1800" u="none" cap="none" strike="noStrike"/>
            </a:lvl4pPr>
            <a:lvl5pPr indent="0" lvl="4" marL="1828800" marR="0" rtl="0" algn="l">
              <a:spcBef>
                <a:spcPts val="0"/>
              </a:spcBef>
              <a:spcAft>
                <a:spcPts val="0"/>
              </a:spcAft>
              <a:buSzPts val="1400"/>
              <a:buNone/>
              <a:defRPr b="0" i="0" sz="1800" u="none" cap="none" strike="noStrike"/>
            </a:lvl5pPr>
            <a:lvl6pPr indent="0" lvl="5" marL="2286000" marR="0" rtl="0" algn="l">
              <a:spcBef>
                <a:spcPts val="0"/>
              </a:spcBef>
              <a:spcAft>
                <a:spcPts val="0"/>
              </a:spcAft>
              <a:buSzPts val="1400"/>
              <a:buNone/>
              <a:defRPr b="0" i="0" sz="1800" u="none" cap="none" strike="noStrike"/>
            </a:lvl6pPr>
            <a:lvl7pPr indent="0" lvl="6" marL="2743200" marR="0" rtl="0" algn="l">
              <a:spcBef>
                <a:spcPts val="0"/>
              </a:spcBef>
              <a:spcAft>
                <a:spcPts val="0"/>
              </a:spcAft>
              <a:buSzPts val="1400"/>
              <a:buNone/>
              <a:defRPr b="0" i="0" sz="1800" u="none" cap="none" strike="noStrike"/>
            </a:lvl7pPr>
            <a:lvl8pPr indent="0" lvl="7" marL="3200400" marR="0" rtl="0" algn="l">
              <a:spcBef>
                <a:spcPts val="0"/>
              </a:spcBef>
              <a:spcAft>
                <a:spcPts val="0"/>
              </a:spcAft>
              <a:buSzPts val="1400"/>
              <a:buNone/>
              <a:defRPr b="0" i="0" sz="1800" u="none" cap="none" strike="noStrike"/>
            </a:lvl8pPr>
            <a:lvl9pPr indent="0" lvl="8" marL="36576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92" name="Shape 292"/>
        <p:cNvGrpSpPr/>
        <p:nvPr/>
      </p:nvGrpSpPr>
      <p:grpSpPr>
        <a:xfrm>
          <a:off x="0" y="0"/>
          <a:ext cx="0" cy="0"/>
          <a:chOff x="0" y="0"/>
          <a:chExt cx="0" cy="0"/>
        </a:xfrm>
      </p:grpSpPr>
      <p:sp>
        <p:nvSpPr>
          <p:cNvPr id="293" name="Google Shape;293;p7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4" name="Google Shape;294;p7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95" name="Google Shape;295;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6" name="Shape 296"/>
        <p:cNvGrpSpPr/>
        <p:nvPr/>
      </p:nvGrpSpPr>
      <p:grpSpPr>
        <a:xfrm>
          <a:off x="0" y="0"/>
          <a:ext cx="0" cy="0"/>
          <a:chOff x="0" y="0"/>
          <a:chExt cx="0" cy="0"/>
        </a:xfrm>
      </p:grpSpPr>
      <p:sp>
        <p:nvSpPr>
          <p:cNvPr id="297" name="Google Shape;297;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05" name="Shape 305"/>
        <p:cNvGrpSpPr/>
        <p:nvPr/>
      </p:nvGrpSpPr>
      <p:grpSpPr>
        <a:xfrm>
          <a:off x="0" y="0"/>
          <a:ext cx="0" cy="0"/>
          <a:chOff x="0" y="0"/>
          <a:chExt cx="0" cy="0"/>
        </a:xfrm>
      </p:grpSpPr>
      <p:sp>
        <p:nvSpPr>
          <p:cNvPr id="306" name="Google Shape;306;p80"/>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07" name="Google Shape;307;p80"/>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08" name="Shape 308"/>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09" name="Shape 309"/>
        <p:cNvGrpSpPr/>
        <p:nvPr/>
      </p:nvGrpSpPr>
      <p:grpSpPr>
        <a:xfrm>
          <a:off x="0" y="0"/>
          <a:ext cx="0" cy="0"/>
          <a:chOff x="0" y="0"/>
          <a:chExt cx="0" cy="0"/>
        </a:xfrm>
      </p:grpSpPr>
      <p:sp>
        <p:nvSpPr>
          <p:cNvPr id="310" name="Google Shape;310;p82"/>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11" name="Google Shape;311;p82"/>
          <p:cNvSpPr txBox="1"/>
          <p:nvPr>
            <p:ph idx="1" type="subTitle"/>
          </p:nvPr>
        </p:nvSpPr>
        <p:spPr>
          <a:xfrm>
            <a:off x="457200" y="1203480"/>
            <a:ext cx="8229240" cy="29829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12" name="Shape 312"/>
        <p:cNvGrpSpPr/>
        <p:nvPr/>
      </p:nvGrpSpPr>
      <p:grpSpPr>
        <a:xfrm>
          <a:off x="0" y="0"/>
          <a:ext cx="0" cy="0"/>
          <a:chOff x="0" y="0"/>
          <a:chExt cx="0" cy="0"/>
        </a:xfrm>
      </p:grpSpPr>
      <p:sp>
        <p:nvSpPr>
          <p:cNvPr id="313" name="Google Shape;313;p83"/>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14" name="Google Shape;314;p83"/>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15" name="Google Shape;315;p83"/>
          <p:cNvSpPr txBox="1"/>
          <p:nvPr>
            <p:ph idx="2"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p84"/>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18" name="Shape 318"/>
        <p:cNvGrpSpPr/>
        <p:nvPr/>
      </p:nvGrpSpPr>
      <p:grpSpPr>
        <a:xfrm>
          <a:off x="0" y="0"/>
          <a:ext cx="0" cy="0"/>
          <a:chOff x="0" y="0"/>
          <a:chExt cx="0" cy="0"/>
        </a:xfrm>
      </p:grpSpPr>
      <p:sp>
        <p:nvSpPr>
          <p:cNvPr id="319" name="Google Shape;319;p85"/>
          <p:cNvSpPr txBox="1"/>
          <p:nvPr>
            <p:ph idx="1" type="subTitle"/>
          </p:nvPr>
        </p:nvSpPr>
        <p:spPr>
          <a:xfrm>
            <a:off x="464040" y="1676520"/>
            <a:ext cx="8106840" cy="32904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20" name="Shape 320"/>
        <p:cNvGrpSpPr/>
        <p:nvPr/>
      </p:nvGrpSpPr>
      <p:grpSpPr>
        <a:xfrm>
          <a:off x="0" y="0"/>
          <a:ext cx="0" cy="0"/>
          <a:chOff x="0" y="0"/>
          <a:chExt cx="0" cy="0"/>
        </a:xfrm>
      </p:grpSpPr>
      <p:sp>
        <p:nvSpPr>
          <p:cNvPr id="321" name="Google Shape;321;p86"/>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22" name="Google Shape;322;p86"/>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23" name="Google Shape;323;p86"/>
          <p:cNvSpPr txBox="1"/>
          <p:nvPr>
            <p:ph idx="2"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24" name="Google Shape;324;p86"/>
          <p:cNvSpPr txBox="1"/>
          <p:nvPr>
            <p:ph idx="3" type="body"/>
          </p:nvPr>
        </p:nvSpPr>
        <p:spPr>
          <a:xfrm>
            <a:off x="467424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25" name="Shape 325"/>
        <p:cNvGrpSpPr/>
        <p:nvPr/>
      </p:nvGrpSpPr>
      <p:grpSpPr>
        <a:xfrm>
          <a:off x="0" y="0"/>
          <a:ext cx="0" cy="0"/>
          <a:chOff x="0" y="0"/>
          <a:chExt cx="0" cy="0"/>
        </a:xfrm>
      </p:grpSpPr>
      <p:sp>
        <p:nvSpPr>
          <p:cNvPr id="326" name="Google Shape;326;p87"/>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27" name="Google Shape;327;p87"/>
          <p:cNvSpPr txBox="1"/>
          <p:nvPr>
            <p:ph idx="1" type="body"/>
          </p:nvPr>
        </p:nvSpPr>
        <p:spPr>
          <a:xfrm>
            <a:off x="457200" y="1203480"/>
            <a:ext cx="401580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28" name="Google Shape;328;p87"/>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29" name="Google Shape;329;p87"/>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6" name="Shape 36"/>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30" name="Shape 330"/>
        <p:cNvGrpSpPr/>
        <p:nvPr/>
      </p:nvGrpSpPr>
      <p:grpSpPr>
        <a:xfrm>
          <a:off x="0" y="0"/>
          <a:ext cx="0" cy="0"/>
          <a:chOff x="0" y="0"/>
          <a:chExt cx="0" cy="0"/>
        </a:xfrm>
      </p:grpSpPr>
      <p:sp>
        <p:nvSpPr>
          <p:cNvPr id="331" name="Google Shape;331;p88"/>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32" name="Google Shape;332;p88"/>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33" name="Google Shape;333;p88"/>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34" name="Google Shape;334;p88"/>
          <p:cNvSpPr txBox="1"/>
          <p:nvPr>
            <p:ph idx="3"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35" name="Shape 335"/>
        <p:cNvGrpSpPr/>
        <p:nvPr/>
      </p:nvGrpSpPr>
      <p:grpSpPr>
        <a:xfrm>
          <a:off x="0" y="0"/>
          <a:ext cx="0" cy="0"/>
          <a:chOff x="0" y="0"/>
          <a:chExt cx="0" cy="0"/>
        </a:xfrm>
      </p:grpSpPr>
      <p:sp>
        <p:nvSpPr>
          <p:cNvPr id="336" name="Google Shape;336;p89"/>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37" name="Google Shape;337;p89"/>
          <p:cNvSpPr txBox="1"/>
          <p:nvPr>
            <p:ph idx="1" type="body"/>
          </p:nvPr>
        </p:nvSpPr>
        <p:spPr>
          <a:xfrm>
            <a:off x="457200" y="120348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38" name="Google Shape;338;p89"/>
          <p:cNvSpPr txBox="1"/>
          <p:nvPr>
            <p:ph idx="2" type="body"/>
          </p:nvPr>
        </p:nvSpPr>
        <p:spPr>
          <a:xfrm>
            <a:off x="457200" y="2761920"/>
            <a:ext cx="822924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339" name="Shape 339"/>
        <p:cNvGrpSpPr/>
        <p:nvPr/>
      </p:nvGrpSpPr>
      <p:grpSpPr>
        <a:xfrm>
          <a:off x="0" y="0"/>
          <a:ext cx="0" cy="0"/>
          <a:chOff x="0" y="0"/>
          <a:chExt cx="0" cy="0"/>
        </a:xfrm>
      </p:grpSpPr>
      <p:sp>
        <p:nvSpPr>
          <p:cNvPr id="340" name="Google Shape;340;p90"/>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41" name="Google Shape;341;p90"/>
          <p:cNvSpPr txBox="1"/>
          <p:nvPr>
            <p:ph idx="1" type="body"/>
          </p:nvPr>
        </p:nvSpPr>
        <p:spPr>
          <a:xfrm>
            <a:off x="45720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42" name="Google Shape;342;p90"/>
          <p:cNvSpPr txBox="1"/>
          <p:nvPr>
            <p:ph idx="2" type="body"/>
          </p:nvPr>
        </p:nvSpPr>
        <p:spPr>
          <a:xfrm>
            <a:off x="4674240" y="120348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43" name="Google Shape;343;p90"/>
          <p:cNvSpPr txBox="1"/>
          <p:nvPr>
            <p:ph idx="3" type="body"/>
          </p:nvPr>
        </p:nvSpPr>
        <p:spPr>
          <a:xfrm>
            <a:off x="467424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44" name="Google Shape;344;p90"/>
          <p:cNvSpPr txBox="1"/>
          <p:nvPr>
            <p:ph idx="4" type="body"/>
          </p:nvPr>
        </p:nvSpPr>
        <p:spPr>
          <a:xfrm>
            <a:off x="457200" y="2761920"/>
            <a:ext cx="4015800" cy="142272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345" name="Shape 345"/>
        <p:cNvGrpSpPr/>
        <p:nvPr/>
      </p:nvGrpSpPr>
      <p:grpSpPr>
        <a:xfrm>
          <a:off x="0" y="0"/>
          <a:ext cx="0" cy="0"/>
          <a:chOff x="0" y="0"/>
          <a:chExt cx="0" cy="0"/>
        </a:xfrm>
      </p:grpSpPr>
      <p:sp>
        <p:nvSpPr>
          <p:cNvPr id="346" name="Google Shape;346;p91"/>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47" name="Google Shape;347;p91"/>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48" name="Google Shape;348;p91"/>
          <p:cNvSpPr txBox="1"/>
          <p:nvPr>
            <p:ph idx="2"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349" name="Google Shape;349;p91"/>
          <p:cNvSpPr/>
          <p:nvPr/>
        </p:nvSpPr>
        <p:spPr>
          <a:xfrm>
            <a:off x="457200" y="1203480"/>
            <a:ext cx="8229240" cy="2982960"/>
          </a:xfrm>
          <a:prstGeom prst="rect">
            <a:avLst/>
          </a:prstGeom>
          <a:noFill/>
          <a:ln>
            <a:noFill/>
          </a:ln>
        </p:spPr>
      </p:sp>
      <p:sp>
        <p:nvSpPr>
          <p:cNvPr id="350" name="Google Shape;350;p91"/>
          <p:cNvSpPr/>
          <p:nvPr/>
        </p:nvSpPr>
        <p:spPr>
          <a:xfrm>
            <a:off x="457200" y="1203480"/>
            <a:ext cx="8229240" cy="298296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s" type="title">
  <p:cSld name="TITLE">
    <p:spTree>
      <p:nvGrpSpPr>
        <p:cNvPr id="360" name="Shape 360"/>
        <p:cNvGrpSpPr/>
        <p:nvPr/>
      </p:nvGrpSpPr>
      <p:grpSpPr>
        <a:xfrm>
          <a:off x="0" y="0"/>
          <a:ext cx="0" cy="0"/>
          <a:chOff x="0" y="0"/>
          <a:chExt cx="0" cy="0"/>
        </a:xfrm>
      </p:grpSpPr>
      <p:sp>
        <p:nvSpPr>
          <p:cNvPr id="361" name="Google Shape;361;p93"/>
          <p:cNvSpPr txBox="1"/>
          <p:nvPr>
            <p:ph type="ctrTitle"/>
          </p:nvPr>
        </p:nvSpPr>
        <p:spPr>
          <a:xfrm>
            <a:off x="464000" y="1676527"/>
            <a:ext cx="8107552" cy="71036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Clr>
                <a:schemeClr val="dk1"/>
              </a:buClr>
              <a:buSzPts val="1300"/>
              <a:buFont typeface="Arial"/>
              <a:buNone/>
              <a:defRPr b="1" i="0" sz="60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362" name="Google Shape;362;p93"/>
          <p:cNvSpPr txBox="1"/>
          <p:nvPr>
            <p:ph idx="1" type="subTitle"/>
          </p:nvPr>
        </p:nvSpPr>
        <p:spPr>
          <a:xfrm>
            <a:off x="446934" y="2364016"/>
            <a:ext cx="8107552" cy="1611897"/>
          </a:xfrm>
          <a:prstGeom prst="rect">
            <a:avLst/>
          </a:prstGeom>
          <a:noFill/>
          <a:ln>
            <a:noFill/>
          </a:ln>
        </p:spPr>
        <p:txBody>
          <a:bodyPr anchorCtr="0" anchor="t" bIns="83750" lIns="83750" spcFirstLastPara="1" rIns="83750" wrap="square" tIns="83750">
            <a:noAutofit/>
          </a:bodyPr>
          <a:lstStyle>
            <a:lvl1pPr indent="0" lvl="0" marL="0" marR="0" rtl="0" algn="l">
              <a:spcBef>
                <a:spcPts val="1200"/>
              </a:spcBef>
              <a:spcAft>
                <a:spcPts val="0"/>
              </a:spcAft>
              <a:buClr>
                <a:schemeClr val="dk1"/>
              </a:buClr>
              <a:buSzPts val="2900"/>
              <a:buFont typeface="Arial"/>
              <a:buNone/>
              <a:defRPr b="0" i="0" sz="6000" u="none" cap="none" strike="noStrike">
                <a:solidFill>
                  <a:schemeClr val="dk1"/>
                </a:solidFill>
                <a:latin typeface="Arial"/>
                <a:ea typeface="Arial"/>
                <a:cs typeface="Arial"/>
                <a:sym typeface="Arial"/>
              </a:defRPr>
            </a:lvl1pPr>
            <a:lvl2pPr indent="0" lvl="1" marL="419100" marR="0" rtl="0" algn="ctr">
              <a:spcBef>
                <a:spcPts val="500"/>
              </a:spcBef>
              <a:spcAft>
                <a:spcPts val="0"/>
              </a:spcAft>
              <a:buClr>
                <a:srgbClr val="888888"/>
              </a:buClr>
              <a:buSzPts val="2600"/>
              <a:buFont typeface="Arial"/>
              <a:buNone/>
              <a:defRPr b="0" i="0" sz="2600" u="none" cap="none" strike="noStrike">
                <a:solidFill>
                  <a:srgbClr val="888888"/>
                </a:solidFill>
                <a:latin typeface="Arial"/>
                <a:ea typeface="Arial"/>
                <a:cs typeface="Arial"/>
                <a:sym typeface="Arial"/>
              </a:defRPr>
            </a:lvl2pPr>
            <a:lvl3pPr indent="0" lvl="2" marL="838200" marR="0" rtl="0" algn="ctr">
              <a:spcBef>
                <a:spcPts val="400"/>
              </a:spcBef>
              <a:spcAft>
                <a:spcPts val="0"/>
              </a:spcAft>
              <a:buClr>
                <a:srgbClr val="888888"/>
              </a:buClr>
              <a:buSzPts val="2200"/>
              <a:buFont typeface="Arial"/>
              <a:buNone/>
              <a:defRPr b="0" i="0" sz="2200" u="none" cap="none" strike="noStrike">
                <a:solidFill>
                  <a:srgbClr val="888888"/>
                </a:solidFill>
                <a:latin typeface="Arial"/>
                <a:ea typeface="Arial"/>
                <a:cs typeface="Arial"/>
                <a:sym typeface="Arial"/>
              </a:defRPr>
            </a:lvl3pPr>
            <a:lvl4pPr indent="0" lvl="3" marL="12573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4pPr>
            <a:lvl5pPr indent="0" lvl="4" marL="16764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5pPr>
            <a:lvl6pPr indent="0" lvl="5" marL="20955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6pPr>
            <a:lvl7pPr indent="-12700" lvl="6" marL="25273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7pPr>
            <a:lvl8pPr indent="-12700" lvl="7" marL="29464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8pPr>
            <a:lvl9pPr indent="-12700" lvl="8" marL="33655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9pPr>
          </a:lstStyle>
          <a:p/>
        </p:txBody>
      </p:sp>
      <p:sp>
        <p:nvSpPr>
          <p:cNvPr id="363" name="Google Shape;363;p93"/>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64" name="Google Shape;364;p93"/>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65" name="Google Shape;365;p93"/>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pic>
        <p:nvPicPr>
          <p:cNvPr id="366" name="Google Shape;366;p93"/>
          <p:cNvPicPr preferRelativeResize="0"/>
          <p:nvPr/>
        </p:nvPicPr>
        <p:blipFill rotWithShape="1">
          <a:blip r:embed="rId2">
            <a:alphaModFix/>
          </a:blip>
          <a:srcRect b="0" l="0" r="0" t="0"/>
          <a:stretch/>
        </p:blipFill>
        <p:spPr>
          <a:xfrm>
            <a:off x="541652" y="405829"/>
            <a:ext cx="1712529" cy="50724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verskrift og baggrundsbillede">
  <p:cSld name="Titel, overskrift og baggrundsbillede">
    <p:spTree>
      <p:nvGrpSpPr>
        <p:cNvPr id="367" name="Shape 367"/>
        <p:cNvGrpSpPr/>
        <p:nvPr/>
      </p:nvGrpSpPr>
      <p:grpSpPr>
        <a:xfrm>
          <a:off x="0" y="0"/>
          <a:ext cx="0" cy="0"/>
          <a:chOff x="0" y="0"/>
          <a:chExt cx="0" cy="0"/>
        </a:xfrm>
      </p:grpSpPr>
      <p:sp>
        <p:nvSpPr>
          <p:cNvPr id="368" name="Google Shape;368;p94"/>
          <p:cNvSpPr/>
          <p:nvPr>
            <p:ph idx="2" type="pic"/>
          </p:nvPr>
        </p:nvSpPr>
        <p:spPr>
          <a:xfrm>
            <a:off x="0" y="0"/>
            <a:ext cx="9142851" cy="5142638"/>
          </a:xfrm>
          <a:prstGeom prst="rect">
            <a:avLst/>
          </a:prstGeom>
          <a:solidFill>
            <a:schemeClr val="lt1"/>
          </a:solidFill>
          <a:ln>
            <a:noFill/>
          </a:ln>
        </p:spPr>
        <p:txBody>
          <a:bodyPr anchorCtr="0" anchor="t" bIns="83750" lIns="83750" spcFirstLastPara="1" rIns="83750" wrap="square" tIns="83750">
            <a:noAutofit/>
          </a:bodyPr>
          <a:lstStyle>
            <a:lvl1pPr indent="0" lvl="0" marL="0" marR="0" rtl="0" algn="ctr">
              <a:spcBef>
                <a:spcPts val="600"/>
              </a:spcBef>
              <a:spcAft>
                <a:spcPts val="0"/>
              </a:spcAft>
              <a:buClr>
                <a:schemeClr val="dk1"/>
              </a:buClr>
              <a:buSzPts val="1300"/>
              <a:buFont typeface="Arial"/>
              <a:buNone/>
              <a:defRPr b="0" i="0" sz="29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9" name="Google Shape;369;p94"/>
          <p:cNvSpPr txBox="1"/>
          <p:nvPr>
            <p:ph type="ctrTitle"/>
          </p:nvPr>
        </p:nvSpPr>
        <p:spPr>
          <a:xfrm>
            <a:off x="464159" y="1675539"/>
            <a:ext cx="8107552" cy="71036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Clr>
                <a:schemeClr val="lt1"/>
              </a:buClr>
              <a:buSzPts val="1300"/>
              <a:buFont typeface="Arial"/>
              <a:buNone/>
              <a:defRPr b="1" i="0" sz="6000" u="none" cap="none" strike="noStrike">
                <a:solidFill>
                  <a:schemeClr val="lt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370" name="Google Shape;370;p94"/>
          <p:cNvSpPr txBox="1"/>
          <p:nvPr>
            <p:ph idx="1" type="subTitle"/>
          </p:nvPr>
        </p:nvSpPr>
        <p:spPr>
          <a:xfrm>
            <a:off x="446168" y="2363563"/>
            <a:ext cx="3927015" cy="1611897"/>
          </a:xfrm>
          <a:prstGeom prst="rect">
            <a:avLst/>
          </a:prstGeom>
          <a:noFill/>
          <a:ln>
            <a:noFill/>
          </a:ln>
        </p:spPr>
        <p:txBody>
          <a:bodyPr anchorCtr="0" anchor="t" bIns="83750" lIns="83750" spcFirstLastPara="1" rIns="83750" wrap="square" tIns="83750">
            <a:noAutofit/>
          </a:bodyPr>
          <a:lstStyle>
            <a:lvl1pPr indent="0" lvl="0" marL="0" marR="0" rtl="0" algn="l">
              <a:spcBef>
                <a:spcPts val="1200"/>
              </a:spcBef>
              <a:spcAft>
                <a:spcPts val="0"/>
              </a:spcAft>
              <a:buClr>
                <a:schemeClr val="lt1"/>
              </a:buClr>
              <a:buSzPts val="2900"/>
              <a:buFont typeface="Arial"/>
              <a:buNone/>
              <a:defRPr b="0" i="0" sz="6000" u="none" cap="none" strike="noStrike">
                <a:solidFill>
                  <a:schemeClr val="lt1"/>
                </a:solidFill>
                <a:latin typeface="Arial"/>
                <a:ea typeface="Arial"/>
                <a:cs typeface="Arial"/>
                <a:sym typeface="Arial"/>
              </a:defRPr>
            </a:lvl1pPr>
            <a:lvl2pPr indent="0" lvl="1" marL="419100" marR="0" rtl="0" algn="ctr">
              <a:spcBef>
                <a:spcPts val="500"/>
              </a:spcBef>
              <a:spcAft>
                <a:spcPts val="0"/>
              </a:spcAft>
              <a:buClr>
                <a:srgbClr val="888888"/>
              </a:buClr>
              <a:buSzPts val="2600"/>
              <a:buFont typeface="Arial"/>
              <a:buNone/>
              <a:defRPr b="0" i="0" sz="2600" u="none" cap="none" strike="noStrike">
                <a:solidFill>
                  <a:srgbClr val="888888"/>
                </a:solidFill>
                <a:latin typeface="Arial"/>
                <a:ea typeface="Arial"/>
                <a:cs typeface="Arial"/>
                <a:sym typeface="Arial"/>
              </a:defRPr>
            </a:lvl2pPr>
            <a:lvl3pPr indent="0" lvl="2" marL="838200" marR="0" rtl="0" algn="ctr">
              <a:spcBef>
                <a:spcPts val="400"/>
              </a:spcBef>
              <a:spcAft>
                <a:spcPts val="0"/>
              </a:spcAft>
              <a:buClr>
                <a:srgbClr val="888888"/>
              </a:buClr>
              <a:buSzPts val="2200"/>
              <a:buFont typeface="Arial"/>
              <a:buNone/>
              <a:defRPr b="0" i="0" sz="2200" u="none" cap="none" strike="noStrike">
                <a:solidFill>
                  <a:srgbClr val="888888"/>
                </a:solidFill>
                <a:latin typeface="Arial"/>
                <a:ea typeface="Arial"/>
                <a:cs typeface="Arial"/>
                <a:sym typeface="Arial"/>
              </a:defRPr>
            </a:lvl3pPr>
            <a:lvl4pPr indent="0" lvl="3" marL="12573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4pPr>
            <a:lvl5pPr indent="0" lvl="4" marL="16764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5pPr>
            <a:lvl6pPr indent="0" lvl="5" marL="20955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6pPr>
            <a:lvl7pPr indent="-12700" lvl="6" marL="25273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7pPr>
            <a:lvl8pPr indent="-12700" lvl="7" marL="29464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8pPr>
            <a:lvl9pPr indent="-12700" lvl="8" marL="3365500" marR="0" rtl="0" algn="ctr">
              <a:spcBef>
                <a:spcPts val="40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9pPr>
          </a:lstStyle>
          <a:p/>
        </p:txBody>
      </p:sp>
      <p:sp>
        <p:nvSpPr>
          <p:cNvPr id="371" name="Google Shape;371;p94"/>
          <p:cNvSpPr txBox="1"/>
          <p:nvPr>
            <p:ph idx="10" type="dt"/>
          </p:nvPr>
        </p:nvSpPr>
        <p:spPr>
          <a:xfrm>
            <a:off x="4576245" y="4605859"/>
            <a:ext cx="3252438"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lt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72" name="Google Shape;372;p94"/>
          <p:cNvSpPr txBox="1"/>
          <p:nvPr>
            <p:ph idx="11" type="ftr"/>
          </p:nvPr>
        </p:nvSpPr>
        <p:spPr>
          <a:xfrm>
            <a:off x="514361" y="5376259"/>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73" name="Google Shape;373;p94"/>
          <p:cNvSpPr txBox="1"/>
          <p:nvPr>
            <p:ph idx="12" type="sldNum"/>
          </p:nvPr>
        </p:nvSpPr>
        <p:spPr>
          <a:xfrm>
            <a:off x="7889697" y="4605859"/>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lt1"/>
                </a:solidFill>
                <a:latin typeface="Arial"/>
                <a:ea typeface="Arial"/>
                <a:cs typeface="Arial"/>
                <a:sym typeface="Arial"/>
              </a:defRPr>
            </a:lvl1pPr>
            <a:lvl2pPr indent="0" lvl="1" marL="0" marR="0" rtl="0" algn="r">
              <a:spcBef>
                <a:spcPts val="0"/>
              </a:spcBef>
              <a:buNone/>
              <a:defRPr b="0" i="0" sz="600" u="none" cap="none" strike="noStrike">
                <a:solidFill>
                  <a:schemeClr val="lt1"/>
                </a:solidFill>
                <a:latin typeface="Arial"/>
                <a:ea typeface="Arial"/>
                <a:cs typeface="Arial"/>
                <a:sym typeface="Arial"/>
              </a:defRPr>
            </a:lvl2pPr>
            <a:lvl3pPr indent="0" lvl="2" marL="0" marR="0" rtl="0" algn="r">
              <a:spcBef>
                <a:spcPts val="0"/>
              </a:spcBef>
              <a:buNone/>
              <a:defRPr b="0" i="0" sz="600" u="none" cap="none" strike="noStrike">
                <a:solidFill>
                  <a:schemeClr val="lt1"/>
                </a:solidFill>
                <a:latin typeface="Arial"/>
                <a:ea typeface="Arial"/>
                <a:cs typeface="Arial"/>
                <a:sym typeface="Arial"/>
              </a:defRPr>
            </a:lvl3pPr>
            <a:lvl4pPr indent="0" lvl="3" marL="0" marR="0" rtl="0" algn="r">
              <a:spcBef>
                <a:spcPts val="0"/>
              </a:spcBef>
              <a:buNone/>
              <a:defRPr b="0" i="0" sz="600" u="none" cap="none" strike="noStrike">
                <a:solidFill>
                  <a:schemeClr val="lt1"/>
                </a:solidFill>
                <a:latin typeface="Arial"/>
                <a:ea typeface="Arial"/>
                <a:cs typeface="Arial"/>
                <a:sym typeface="Arial"/>
              </a:defRPr>
            </a:lvl4pPr>
            <a:lvl5pPr indent="0" lvl="4" marL="0" marR="0" rtl="0" algn="r">
              <a:spcBef>
                <a:spcPts val="0"/>
              </a:spcBef>
              <a:buNone/>
              <a:defRPr b="0" i="0" sz="600" u="none" cap="none" strike="noStrike">
                <a:solidFill>
                  <a:schemeClr val="lt1"/>
                </a:solidFill>
                <a:latin typeface="Arial"/>
                <a:ea typeface="Arial"/>
                <a:cs typeface="Arial"/>
                <a:sym typeface="Arial"/>
              </a:defRPr>
            </a:lvl5pPr>
            <a:lvl6pPr indent="0" lvl="5" marL="0" marR="0" rtl="0" algn="r">
              <a:spcBef>
                <a:spcPts val="0"/>
              </a:spcBef>
              <a:buNone/>
              <a:defRPr b="0" i="0" sz="600" u="none" cap="none" strike="noStrike">
                <a:solidFill>
                  <a:schemeClr val="lt1"/>
                </a:solidFill>
                <a:latin typeface="Arial"/>
                <a:ea typeface="Arial"/>
                <a:cs typeface="Arial"/>
                <a:sym typeface="Arial"/>
              </a:defRPr>
            </a:lvl6pPr>
            <a:lvl7pPr indent="0" lvl="6" marL="0" marR="0" rtl="0" algn="r">
              <a:spcBef>
                <a:spcPts val="0"/>
              </a:spcBef>
              <a:buNone/>
              <a:defRPr b="0" i="0" sz="600" u="none" cap="none" strike="noStrike">
                <a:solidFill>
                  <a:schemeClr val="lt1"/>
                </a:solidFill>
                <a:latin typeface="Arial"/>
                <a:ea typeface="Arial"/>
                <a:cs typeface="Arial"/>
                <a:sym typeface="Arial"/>
              </a:defRPr>
            </a:lvl7pPr>
            <a:lvl8pPr indent="0" lvl="7" marL="0" marR="0" rtl="0" algn="r">
              <a:spcBef>
                <a:spcPts val="0"/>
              </a:spcBef>
              <a:buNone/>
              <a:defRPr b="0" i="0" sz="600" u="none" cap="none" strike="noStrike">
                <a:solidFill>
                  <a:schemeClr val="lt1"/>
                </a:solidFill>
                <a:latin typeface="Arial"/>
                <a:ea typeface="Arial"/>
                <a:cs typeface="Arial"/>
                <a:sym typeface="Arial"/>
              </a:defRPr>
            </a:lvl8pPr>
            <a:lvl9pPr indent="0" lvl="8" marL="0" marR="0" rtl="0" algn="r">
              <a:spcBef>
                <a:spcPts val="0"/>
              </a:spcBef>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sp>
        <p:nvSpPr>
          <p:cNvPr id="374" name="Google Shape;374;p94"/>
          <p:cNvSpPr/>
          <p:nvPr>
            <p:ph idx="3" type="pic"/>
          </p:nvPr>
        </p:nvSpPr>
        <p:spPr>
          <a:xfrm>
            <a:off x="543318" y="404720"/>
            <a:ext cx="1712710" cy="507249"/>
          </a:xfrm>
          <a:prstGeom prst="rect">
            <a:avLst/>
          </a:prstGeom>
          <a:blipFill rotWithShape="1">
            <a:blip r:embed="rId2">
              <a:alphaModFix/>
            </a:blip>
            <a:stretch>
              <a:fillRect b="0" l="0" r="0" t="0"/>
            </a:stretch>
          </a:blipFill>
          <a:ln>
            <a:noFill/>
          </a:ln>
        </p:spPr>
        <p:txBody>
          <a:bodyPr anchorCtr="0" anchor="t" bIns="83750" lIns="83750" spcFirstLastPara="1" rIns="83750" wrap="square" tIns="83750">
            <a:noAutofit/>
          </a:bodyPr>
          <a:lstStyle>
            <a:lvl1pPr indent="0" lvl="0" marL="0" marR="0" rtl="0" algn="l">
              <a:spcBef>
                <a:spcPts val="600"/>
              </a:spcBef>
              <a:spcAft>
                <a:spcPts val="0"/>
              </a:spcAft>
              <a:buClr>
                <a:schemeClr val="dk1"/>
              </a:buClr>
              <a:buSzPts val="1300"/>
              <a:buFont typeface="Arial"/>
              <a:buNone/>
              <a:defRPr b="0" i="0" sz="29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5" name="Google Shape;375;p94"/>
          <p:cNvSpPr/>
          <p:nvPr>
            <p:ph idx="4" type="pic"/>
          </p:nvPr>
        </p:nvSpPr>
        <p:spPr>
          <a:xfrm>
            <a:off x="541652" y="4469579"/>
            <a:ext cx="3936355" cy="0"/>
          </a:xfrm>
          <a:prstGeom prst="rect">
            <a:avLst/>
          </a:prstGeom>
          <a:noFill/>
          <a:ln cap="flat" cmpd="sng" w="9525">
            <a:solidFill>
              <a:schemeClr val="lt1"/>
            </a:solidFill>
            <a:prstDash val="solid"/>
            <a:round/>
            <a:headEnd len="sm" w="sm" type="none"/>
            <a:tailEnd len="sm" w="sm" type="none"/>
          </a:ln>
        </p:spPr>
        <p:txBody>
          <a:bodyPr anchorCtr="0" anchor="t" bIns="83750" lIns="83750" spcFirstLastPara="1" rIns="83750" wrap="square" tIns="83750">
            <a:noAutofit/>
          </a:bodyPr>
          <a:lstStyle>
            <a:lvl1pPr indent="0" lvl="0" marL="0" marR="0" rtl="0" algn="l">
              <a:spcBef>
                <a:spcPts val="600"/>
              </a:spcBef>
              <a:spcAft>
                <a:spcPts val="0"/>
              </a:spcAft>
              <a:buClr>
                <a:schemeClr val="dk1"/>
              </a:buClr>
              <a:buSzPts val="1300"/>
              <a:buFont typeface="Arial"/>
              <a:buNone/>
              <a:defRPr b="0" i="0" sz="29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6" name="Google Shape;376;p94"/>
          <p:cNvSpPr/>
          <p:nvPr>
            <p:ph idx="5" type="pic"/>
          </p:nvPr>
        </p:nvSpPr>
        <p:spPr>
          <a:xfrm>
            <a:off x="4663497" y="4469579"/>
            <a:ext cx="3936355" cy="0"/>
          </a:xfrm>
          <a:prstGeom prst="rect">
            <a:avLst/>
          </a:prstGeom>
          <a:noFill/>
          <a:ln cap="flat" cmpd="sng" w="9525">
            <a:solidFill>
              <a:schemeClr val="lt1"/>
            </a:solidFill>
            <a:prstDash val="solid"/>
            <a:round/>
            <a:headEnd len="sm" w="sm" type="none"/>
            <a:tailEnd len="sm" w="sm" type="none"/>
          </a:ln>
        </p:spPr>
        <p:txBody>
          <a:bodyPr anchorCtr="0" anchor="t" bIns="83750" lIns="83750" spcFirstLastPara="1" rIns="83750" wrap="square" tIns="83750">
            <a:noAutofit/>
          </a:bodyPr>
          <a:lstStyle>
            <a:lvl1pPr indent="0" lvl="0" marL="0" marR="0" rtl="0" algn="l">
              <a:spcBef>
                <a:spcPts val="600"/>
              </a:spcBef>
              <a:spcAft>
                <a:spcPts val="0"/>
              </a:spcAft>
              <a:buClr>
                <a:schemeClr val="dk1"/>
              </a:buClr>
              <a:buSzPts val="1300"/>
              <a:buFont typeface="Arial"/>
              <a:buNone/>
              <a:defRPr b="0" i="0" sz="29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hvid" type="obj">
  <p:cSld name="OBJECT">
    <p:spTree>
      <p:nvGrpSpPr>
        <p:cNvPr id="377" name="Shape 377"/>
        <p:cNvGrpSpPr/>
        <p:nvPr/>
      </p:nvGrpSpPr>
      <p:grpSpPr>
        <a:xfrm>
          <a:off x="0" y="0"/>
          <a:ext cx="0" cy="0"/>
          <a:chOff x="0" y="0"/>
          <a:chExt cx="0" cy="0"/>
        </a:xfrm>
      </p:grpSpPr>
      <p:sp>
        <p:nvSpPr>
          <p:cNvPr id="378" name="Google Shape;378;p95"/>
          <p:cNvSpPr txBox="1"/>
          <p:nvPr>
            <p:ph type="title"/>
          </p:nvPr>
        </p:nvSpPr>
        <p:spPr>
          <a:xfrm>
            <a:off x="451137" y="367177"/>
            <a:ext cx="8229612" cy="980749"/>
          </a:xfrm>
          <a:prstGeom prst="rect">
            <a:avLst/>
          </a:prstGeom>
          <a:noFill/>
          <a:ln>
            <a:noFill/>
          </a:ln>
        </p:spPr>
        <p:txBody>
          <a:bodyPr anchorCtr="0" anchor="t" bIns="83750" lIns="83750" spcFirstLastPara="1" rIns="83750" wrap="square" tIns="83750">
            <a:noAutofit/>
          </a:bodyPr>
          <a:lstStyle>
            <a:lvl1pPr indent="0" lvl="0" marL="0" marR="0" rtl="0" algn="l">
              <a:lnSpc>
                <a:spcPct val="104617"/>
              </a:lnSpc>
              <a:spcBef>
                <a:spcPts val="0"/>
              </a:spcBef>
              <a:spcAft>
                <a:spcPts val="0"/>
              </a:spcAft>
              <a:buClr>
                <a:schemeClr val="dk1"/>
              </a:buClr>
              <a:buSzPts val="1300"/>
              <a:buFont typeface="Arial"/>
              <a:buNone/>
              <a:defRPr b="0" i="0" sz="43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379" name="Google Shape;379;p95"/>
          <p:cNvSpPr txBox="1"/>
          <p:nvPr>
            <p:ph idx="1" type="body"/>
          </p:nvPr>
        </p:nvSpPr>
        <p:spPr>
          <a:xfrm>
            <a:off x="458431" y="1437982"/>
            <a:ext cx="8229612" cy="2994986"/>
          </a:xfrm>
          <a:prstGeom prst="rect">
            <a:avLst/>
          </a:prstGeom>
          <a:noFill/>
          <a:ln>
            <a:noFill/>
          </a:ln>
        </p:spPr>
        <p:txBody>
          <a:bodyPr anchorCtr="0" anchor="t" bIns="83750" lIns="83750" spcFirstLastPara="1" rIns="83750" wrap="square" tIns="83750">
            <a:noAutofit/>
          </a:bodyPr>
          <a:lstStyle>
            <a:lvl1pPr indent="-228600" lvl="0" marL="457200" marR="0" rtl="0" algn="l">
              <a:spcBef>
                <a:spcPts val="500"/>
              </a:spcBef>
              <a:spcAft>
                <a:spcPts val="0"/>
              </a:spcAft>
              <a:buClr>
                <a:schemeClr val="dk1"/>
              </a:buClr>
              <a:buSzPts val="2900"/>
              <a:buFont typeface="Arial"/>
              <a:buNone/>
              <a:defRPr b="0" i="0" sz="2700" u="none" cap="none" strike="noStrike">
                <a:solidFill>
                  <a:schemeClr val="dk1"/>
                </a:solidFill>
                <a:latin typeface="Arial"/>
                <a:ea typeface="Arial"/>
                <a:cs typeface="Arial"/>
                <a:sym typeface="Arial"/>
              </a:defRPr>
            </a:lvl1pPr>
            <a:lvl2pPr indent="-400050" lvl="1" marL="914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400050" lvl="2" marL="1371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0" name="Google Shape;380;p95"/>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81" name="Google Shape;381;p95"/>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82" name="Google Shape;382;p95"/>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blå">
  <p:cSld name="Titel og indholdsobjekt blå">
    <p:spTree>
      <p:nvGrpSpPr>
        <p:cNvPr id="383" name="Shape 383"/>
        <p:cNvGrpSpPr/>
        <p:nvPr/>
      </p:nvGrpSpPr>
      <p:grpSpPr>
        <a:xfrm>
          <a:off x="0" y="0"/>
          <a:ext cx="0" cy="0"/>
          <a:chOff x="0" y="0"/>
          <a:chExt cx="0" cy="0"/>
        </a:xfrm>
      </p:grpSpPr>
      <p:sp>
        <p:nvSpPr>
          <p:cNvPr id="384" name="Google Shape;384;p96"/>
          <p:cNvSpPr/>
          <p:nvPr/>
        </p:nvSpPr>
        <p:spPr>
          <a:xfrm>
            <a:off x="0" y="0"/>
            <a:ext cx="9142851" cy="5142638"/>
          </a:xfrm>
          <a:prstGeom prst="rect">
            <a:avLst/>
          </a:prstGeom>
          <a:solidFill>
            <a:schemeClr val="accent6"/>
          </a:solidFill>
          <a:ln>
            <a:noFill/>
          </a:ln>
        </p:spPr>
        <p:txBody>
          <a:bodyPr anchorCtr="0" anchor="ctr" bIns="42025" lIns="84050" spcFirstLastPara="1" rIns="84050" wrap="square" tIns="42025">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385" name="Google Shape;385;p96"/>
          <p:cNvSpPr txBox="1"/>
          <p:nvPr>
            <p:ph type="title"/>
          </p:nvPr>
        </p:nvSpPr>
        <p:spPr>
          <a:xfrm>
            <a:off x="449766" y="366946"/>
            <a:ext cx="8229612" cy="980749"/>
          </a:xfrm>
          <a:prstGeom prst="rect">
            <a:avLst/>
          </a:prstGeom>
          <a:noFill/>
          <a:ln>
            <a:noFill/>
          </a:ln>
        </p:spPr>
        <p:txBody>
          <a:bodyPr anchorCtr="0" anchor="t" bIns="83750" lIns="83750" spcFirstLastPara="1" rIns="83750" wrap="square" tIns="83750">
            <a:noAutofit/>
          </a:bodyPr>
          <a:lstStyle>
            <a:lvl1pPr indent="0" lvl="0" marL="0" marR="0" rtl="0" algn="l">
              <a:lnSpc>
                <a:spcPct val="104617"/>
              </a:lnSpc>
              <a:spcBef>
                <a:spcPts val="0"/>
              </a:spcBef>
              <a:spcAft>
                <a:spcPts val="0"/>
              </a:spcAft>
              <a:buClr>
                <a:schemeClr val="dk1"/>
              </a:buClr>
              <a:buSzPts val="1300"/>
              <a:buFont typeface="Arial"/>
              <a:buNone/>
              <a:defRPr b="0" i="0" sz="43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386" name="Google Shape;386;p96"/>
          <p:cNvSpPr txBox="1"/>
          <p:nvPr>
            <p:ph idx="1" type="body"/>
          </p:nvPr>
        </p:nvSpPr>
        <p:spPr>
          <a:xfrm>
            <a:off x="456963" y="1438104"/>
            <a:ext cx="8229612" cy="2994986"/>
          </a:xfrm>
          <a:prstGeom prst="rect">
            <a:avLst/>
          </a:prstGeom>
          <a:noFill/>
          <a:ln>
            <a:noFill/>
          </a:ln>
        </p:spPr>
        <p:txBody>
          <a:bodyPr anchorCtr="0" anchor="t" bIns="83750" lIns="83750" spcFirstLastPara="1" rIns="83750" wrap="square" tIns="83750">
            <a:noAutofit/>
          </a:bodyPr>
          <a:lstStyle>
            <a:lvl1pPr indent="-228600" lvl="0" marL="457200" marR="0" rtl="0" algn="l">
              <a:spcBef>
                <a:spcPts val="500"/>
              </a:spcBef>
              <a:spcAft>
                <a:spcPts val="0"/>
              </a:spcAft>
              <a:buClr>
                <a:schemeClr val="dk1"/>
              </a:buClr>
              <a:buSzPts val="2900"/>
              <a:buFont typeface="Arial"/>
              <a:buNone/>
              <a:defRPr b="0" i="0" sz="2700" u="none" cap="none" strike="noStrike">
                <a:solidFill>
                  <a:schemeClr val="dk1"/>
                </a:solidFill>
                <a:latin typeface="Arial"/>
                <a:ea typeface="Arial"/>
                <a:cs typeface="Arial"/>
                <a:sym typeface="Arial"/>
              </a:defRPr>
            </a:lvl1pPr>
            <a:lvl2pPr indent="-400050" lvl="1" marL="914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400050" lvl="2" marL="1371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7" name="Google Shape;387;p96"/>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88" name="Google Shape;388;p96"/>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89" name="Google Shape;389;p96"/>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cxnSp>
        <p:nvCxnSpPr>
          <p:cNvPr id="390" name="Google Shape;390;p96"/>
          <p:cNvCxnSpPr/>
          <p:nvPr/>
        </p:nvCxnSpPr>
        <p:spPr>
          <a:xfrm>
            <a:off x="550173" y="4573455"/>
            <a:ext cx="3918365" cy="0"/>
          </a:xfrm>
          <a:prstGeom prst="straightConnector1">
            <a:avLst/>
          </a:prstGeom>
          <a:noFill/>
          <a:ln cap="flat" cmpd="sng" w="9525">
            <a:solidFill>
              <a:schemeClr val="dk1"/>
            </a:solidFill>
            <a:prstDash val="solid"/>
            <a:round/>
            <a:headEnd len="sm" w="sm" type="none"/>
            <a:tailEnd len="sm" w="sm" type="none"/>
          </a:ln>
        </p:spPr>
      </p:cxnSp>
      <p:cxnSp>
        <p:nvCxnSpPr>
          <p:cNvPr id="391" name="Google Shape;391;p96"/>
          <p:cNvCxnSpPr/>
          <p:nvPr/>
        </p:nvCxnSpPr>
        <p:spPr>
          <a:xfrm>
            <a:off x="4658737" y="4573455"/>
            <a:ext cx="1874626" cy="0"/>
          </a:xfrm>
          <a:prstGeom prst="straightConnector1">
            <a:avLst/>
          </a:prstGeom>
          <a:noFill/>
          <a:ln cap="flat" cmpd="sng" w="9525">
            <a:solidFill>
              <a:schemeClr val="dk1"/>
            </a:solidFill>
            <a:prstDash val="solid"/>
            <a:round/>
            <a:headEnd len="sm" w="sm" type="none"/>
            <a:tailEnd len="sm" w="sm" type="none"/>
          </a:ln>
        </p:spPr>
      </p:cxnSp>
      <p:cxnSp>
        <p:nvCxnSpPr>
          <p:cNvPr id="392" name="Google Shape;392;p96"/>
          <p:cNvCxnSpPr/>
          <p:nvPr/>
        </p:nvCxnSpPr>
        <p:spPr>
          <a:xfrm>
            <a:off x="6715630" y="4573455"/>
            <a:ext cx="1874626"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grøn">
  <p:cSld name="Titel og indholdsobjekt grøn">
    <p:spTree>
      <p:nvGrpSpPr>
        <p:cNvPr id="393" name="Shape 393"/>
        <p:cNvGrpSpPr/>
        <p:nvPr/>
      </p:nvGrpSpPr>
      <p:grpSpPr>
        <a:xfrm>
          <a:off x="0" y="0"/>
          <a:ext cx="0" cy="0"/>
          <a:chOff x="0" y="0"/>
          <a:chExt cx="0" cy="0"/>
        </a:xfrm>
      </p:grpSpPr>
      <p:sp>
        <p:nvSpPr>
          <p:cNvPr id="394" name="Google Shape;394;p97"/>
          <p:cNvSpPr/>
          <p:nvPr/>
        </p:nvSpPr>
        <p:spPr>
          <a:xfrm>
            <a:off x="0" y="0"/>
            <a:ext cx="9142851" cy="5142638"/>
          </a:xfrm>
          <a:prstGeom prst="rect">
            <a:avLst/>
          </a:prstGeom>
          <a:solidFill>
            <a:schemeClr val="accent1"/>
          </a:solidFill>
          <a:ln>
            <a:noFill/>
          </a:ln>
        </p:spPr>
        <p:txBody>
          <a:bodyPr anchorCtr="0" anchor="ctr" bIns="42025" lIns="84050" spcFirstLastPara="1" rIns="84050" wrap="square" tIns="42025">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395" name="Google Shape;395;p97"/>
          <p:cNvSpPr txBox="1"/>
          <p:nvPr>
            <p:ph type="title"/>
          </p:nvPr>
        </p:nvSpPr>
        <p:spPr>
          <a:xfrm>
            <a:off x="449766" y="366946"/>
            <a:ext cx="8229612" cy="980749"/>
          </a:xfrm>
          <a:prstGeom prst="rect">
            <a:avLst/>
          </a:prstGeom>
          <a:noFill/>
          <a:ln>
            <a:noFill/>
          </a:ln>
        </p:spPr>
        <p:txBody>
          <a:bodyPr anchorCtr="0" anchor="t" bIns="83750" lIns="83750" spcFirstLastPara="1" rIns="83750" wrap="square" tIns="83750">
            <a:noAutofit/>
          </a:bodyPr>
          <a:lstStyle>
            <a:lvl1pPr indent="0" lvl="0" marL="0" marR="0" rtl="0" algn="l">
              <a:lnSpc>
                <a:spcPct val="104617"/>
              </a:lnSpc>
              <a:spcBef>
                <a:spcPts val="0"/>
              </a:spcBef>
              <a:spcAft>
                <a:spcPts val="0"/>
              </a:spcAft>
              <a:buClr>
                <a:schemeClr val="dk1"/>
              </a:buClr>
              <a:buSzPts val="1300"/>
              <a:buFont typeface="Arial"/>
              <a:buNone/>
              <a:defRPr b="0" i="0" sz="43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396" name="Google Shape;396;p97"/>
          <p:cNvSpPr txBox="1"/>
          <p:nvPr>
            <p:ph idx="1" type="body"/>
          </p:nvPr>
        </p:nvSpPr>
        <p:spPr>
          <a:xfrm>
            <a:off x="456963" y="1438104"/>
            <a:ext cx="8229612" cy="2994986"/>
          </a:xfrm>
          <a:prstGeom prst="rect">
            <a:avLst/>
          </a:prstGeom>
          <a:noFill/>
          <a:ln>
            <a:noFill/>
          </a:ln>
        </p:spPr>
        <p:txBody>
          <a:bodyPr anchorCtr="0" anchor="t" bIns="83750" lIns="83750" spcFirstLastPara="1" rIns="83750" wrap="square" tIns="83750">
            <a:noAutofit/>
          </a:bodyPr>
          <a:lstStyle>
            <a:lvl1pPr indent="-228600" lvl="0" marL="457200" marR="0" rtl="0" algn="l">
              <a:spcBef>
                <a:spcPts val="500"/>
              </a:spcBef>
              <a:spcAft>
                <a:spcPts val="0"/>
              </a:spcAft>
              <a:buClr>
                <a:schemeClr val="dk1"/>
              </a:buClr>
              <a:buSzPts val="2900"/>
              <a:buFont typeface="Arial"/>
              <a:buNone/>
              <a:defRPr b="0" i="0" sz="2700" u="none" cap="none" strike="noStrike">
                <a:solidFill>
                  <a:schemeClr val="dk1"/>
                </a:solidFill>
                <a:latin typeface="Arial"/>
                <a:ea typeface="Arial"/>
                <a:cs typeface="Arial"/>
                <a:sym typeface="Arial"/>
              </a:defRPr>
            </a:lvl1pPr>
            <a:lvl2pPr indent="-400050" lvl="1" marL="9144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2pPr>
            <a:lvl3pPr indent="-400050" lvl="2" marL="13716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3pPr>
            <a:lvl4pPr indent="-400050" lvl="3" marL="18288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7" name="Google Shape;397;p97"/>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98" name="Google Shape;398;p97"/>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99" name="Google Shape;399;p97"/>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cxnSp>
        <p:nvCxnSpPr>
          <p:cNvPr id="400" name="Google Shape;400;p97"/>
          <p:cNvCxnSpPr/>
          <p:nvPr/>
        </p:nvCxnSpPr>
        <p:spPr>
          <a:xfrm>
            <a:off x="550173" y="4573455"/>
            <a:ext cx="3918365" cy="0"/>
          </a:xfrm>
          <a:prstGeom prst="straightConnector1">
            <a:avLst/>
          </a:prstGeom>
          <a:noFill/>
          <a:ln cap="flat" cmpd="sng" w="9525">
            <a:solidFill>
              <a:schemeClr val="dk1"/>
            </a:solidFill>
            <a:prstDash val="solid"/>
            <a:round/>
            <a:headEnd len="sm" w="sm" type="none"/>
            <a:tailEnd len="sm" w="sm" type="none"/>
          </a:ln>
        </p:spPr>
      </p:cxnSp>
      <p:cxnSp>
        <p:nvCxnSpPr>
          <p:cNvPr id="401" name="Google Shape;401;p97"/>
          <p:cNvCxnSpPr/>
          <p:nvPr/>
        </p:nvCxnSpPr>
        <p:spPr>
          <a:xfrm>
            <a:off x="4658737" y="4573455"/>
            <a:ext cx="1874626" cy="0"/>
          </a:xfrm>
          <a:prstGeom prst="straightConnector1">
            <a:avLst/>
          </a:prstGeom>
          <a:noFill/>
          <a:ln cap="flat" cmpd="sng" w="9525">
            <a:solidFill>
              <a:schemeClr val="dk1"/>
            </a:solidFill>
            <a:prstDash val="solid"/>
            <a:round/>
            <a:headEnd len="sm" w="sm" type="none"/>
            <a:tailEnd len="sm" w="sm" type="none"/>
          </a:ln>
        </p:spPr>
      </p:cxnSp>
      <p:cxnSp>
        <p:nvCxnSpPr>
          <p:cNvPr id="402" name="Google Shape;402;p97"/>
          <p:cNvCxnSpPr/>
          <p:nvPr/>
        </p:nvCxnSpPr>
        <p:spPr>
          <a:xfrm>
            <a:off x="6715630" y="4573455"/>
            <a:ext cx="1874626"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
  <p:cSld name="Titel og indhold">
    <p:spTree>
      <p:nvGrpSpPr>
        <p:cNvPr id="403" name="Shape 403"/>
        <p:cNvGrpSpPr/>
        <p:nvPr/>
      </p:nvGrpSpPr>
      <p:grpSpPr>
        <a:xfrm>
          <a:off x="0" y="0"/>
          <a:ext cx="0" cy="0"/>
          <a:chOff x="0" y="0"/>
          <a:chExt cx="0" cy="0"/>
        </a:xfrm>
      </p:grpSpPr>
      <p:sp>
        <p:nvSpPr>
          <p:cNvPr id="404" name="Google Shape;404;p98"/>
          <p:cNvSpPr txBox="1"/>
          <p:nvPr>
            <p:ph type="title"/>
          </p:nvPr>
        </p:nvSpPr>
        <p:spPr>
          <a:xfrm>
            <a:off x="451138" y="374315"/>
            <a:ext cx="3846632" cy="1981565"/>
          </a:xfrm>
          <a:prstGeom prst="rect">
            <a:avLst/>
          </a:prstGeom>
          <a:noFill/>
          <a:ln>
            <a:noFill/>
          </a:ln>
        </p:spPr>
        <p:txBody>
          <a:bodyPr anchorCtr="0" anchor="t" bIns="83750" lIns="83750" spcFirstLastPara="1" rIns="83750" wrap="square" tIns="83750">
            <a:noAutofit/>
          </a:bodyPr>
          <a:lstStyle>
            <a:lvl1pPr indent="0" lvl="0" marL="0" marR="0" rtl="0" algn="l">
              <a:lnSpc>
                <a:spcPct val="104617"/>
              </a:lnSpc>
              <a:spcBef>
                <a:spcPts val="0"/>
              </a:spcBef>
              <a:spcAft>
                <a:spcPts val="0"/>
              </a:spcAft>
              <a:buClr>
                <a:schemeClr val="dk1"/>
              </a:buClr>
              <a:buSzPts val="1300"/>
              <a:buFont typeface="Arial"/>
              <a:buNone/>
              <a:defRPr b="0" i="0" sz="43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405" name="Google Shape;405;p98"/>
          <p:cNvSpPr txBox="1"/>
          <p:nvPr>
            <p:ph idx="1" type="body"/>
          </p:nvPr>
        </p:nvSpPr>
        <p:spPr>
          <a:xfrm>
            <a:off x="4555157" y="353217"/>
            <a:ext cx="4069708" cy="4112787"/>
          </a:xfrm>
          <a:prstGeom prst="rect">
            <a:avLst/>
          </a:prstGeom>
          <a:noFill/>
          <a:ln>
            <a:noFill/>
          </a:ln>
        </p:spPr>
        <p:txBody>
          <a:bodyPr anchorCtr="0" anchor="t" bIns="83750" lIns="83750" spcFirstLastPara="1" rIns="83750" wrap="square" tIns="83750">
            <a:noAutofit/>
          </a:bodyPr>
          <a:lstStyle>
            <a:lvl1pPr indent="-349250" lvl="0" marL="457200" marR="0" rtl="0" algn="l">
              <a:spcBef>
                <a:spcPts val="400"/>
              </a:spcBef>
              <a:spcAft>
                <a:spcPts val="0"/>
              </a:spcAft>
              <a:buClr>
                <a:schemeClr val="dk1"/>
              </a:buClr>
              <a:buSzPts val="1900"/>
              <a:buFont typeface="Noto Sans Symbols"/>
              <a:buChar char="⎯"/>
              <a:defRPr b="0" i="0" sz="1900" u="none" cap="none" strike="noStrike">
                <a:solidFill>
                  <a:schemeClr val="dk1"/>
                </a:solidFill>
                <a:latin typeface="Arial"/>
                <a:ea typeface="Arial"/>
                <a:cs typeface="Arial"/>
                <a:sym typeface="Arial"/>
              </a:defRPr>
            </a:lvl1pPr>
            <a:lvl2pPr indent="-349250" lvl="1" marL="914400" marR="0" rtl="0" algn="l">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2pPr>
            <a:lvl3pPr indent="-349250" lvl="2" marL="1371600" marR="0" rtl="0" algn="l">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9250" lvl="3" marL="1828800" marR="0" rtl="0" algn="l">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spcBef>
                <a:spcPts val="4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06" name="Google Shape;406;p98"/>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07" name="Google Shape;407;p98"/>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08" name="Google Shape;408;p98"/>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7" name="Shape 37"/>
        <p:cNvGrpSpPr/>
        <p:nvPr/>
      </p:nvGrpSpPr>
      <p:grpSpPr>
        <a:xfrm>
          <a:off x="0" y="0"/>
          <a:ext cx="0" cy="0"/>
          <a:chOff x="0" y="0"/>
          <a:chExt cx="0" cy="0"/>
        </a:xfrm>
      </p:grpSpPr>
      <p:sp>
        <p:nvSpPr>
          <p:cNvPr id="38" name="Google Shape;38;p11"/>
          <p:cNvSpPr txBox="1"/>
          <p:nvPr>
            <p:ph type="title"/>
          </p:nvPr>
        </p:nvSpPr>
        <p:spPr>
          <a:xfrm>
            <a:off x="464040" y="1676520"/>
            <a:ext cx="8107200" cy="70992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39" name="Google Shape;39;p11"/>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tekst">
  <p:cSld name="Titel og tekst">
    <p:spTree>
      <p:nvGrpSpPr>
        <p:cNvPr id="409" name="Shape 409"/>
        <p:cNvGrpSpPr/>
        <p:nvPr/>
      </p:nvGrpSpPr>
      <p:grpSpPr>
        <a:xfrm>
          <a:off x="0" y="0"/>
          <a:ext cx="0" cy="0"/>
          <a:chOff x="0" y="0"/>
          <a:chExt cx="0" cy="0"/>
        </a:xfrm>
      </p:grpSpPr>
      <p:sp>
        <p:nvSpPr>
          <p:cNvPr id="410" name="Google Shape;410;p99"/>
          <p:cNvSpPr/>
          <p:nvPr/>
        </p:nvSpPr>
        <p:spPr>
          <a:xfrm>
            <a:off x="4565965" y="0"/>
            <a:ext cx="4578047" cy="5143510"/>
          </a:xfrm>
          <a:prstGeom prst="rect">
            <a:avLst/>
          </a:prstGeom>
          <a:solidFill>
            <a:srgbClr val="D8D8D8"/>
          </a:solidFill>
          <a:ln>
            <a:noFill/>
          </a:ln>
        </p:spPr>
        <p:txBody>
          <a:bodyPr anchorCtr="0" anchor="ctr" bIns="42025" lIns="84050" spcFirstLastPara="1" rIns="84050" wrap="square" tIns="42025">
            <a:noAutofit/>
          </a:bodyPr>
          <a:lstStyle/>
          <a:p>
            <a:pPr indent="0" lvl="0" marL="0" marR="0" rtl="0" algn="ctr">
              <a:spcBef>
                <a:spcPts val="0"/>
              </a:spcBef>
              <a:spcAft>
                <a:spcPts val="0"/>
              </a:spcAft>
              <a:buNone/>
            </a:pPr>
            <a:r>
              <a:t/>
            </a:r>
            <a:endParaRPr b="0" i="0" sz="1600" u="none" cap="none" strike="noStrike">
              <a:solidFill>
                <a:schemeClr val="lt1"/>
              </a:solidFill>
              <a:latin typeface="Arial"/>
              <a:ea typeface="Arial"/>
              <a:cs typeface="Arial"/>
              <a:sym typeface="Arial"/>
            </a:endParaRPr>
          </a:p>
        </p:txBody>
      </p:sp>
      <p:sp>
        <p:nvSpPr>
          <p:cNvPr id="411" name="Google Shape;411;p99"/>
          <p:cNvSpPr txBox="1"/>
          <p:nvPr>
            <p:ph type="title"/>
          </p:nvPr>
        </p:nvSpPr>
        <p:spPr>
          <a:xfrm>
            <a:off x="449766" y="375040"/>
            <a:ext cx="3846632" cy="1898853"/>
          </a:xfrm>
          <a:prstGeom prst="rect">
            <a:avLst/>
          </a:prstGeom>
          <a:noFill/>
          <a:ln>
            <a:noFill/>
          </a:ln>
        </p:spPr>
        <p:txBody>
          <a:bodyPr anchorCtr="0" anchor="t" bIns="83750" lIns="83750" spcFirstLastPara="1" rIns="83750" wrap="square" tIns="83750">
            <a:noAutofit/>
          </a:bodyPr>
          <a:lstStyle>
            <a:lvl1pPr indent="0" lvl="0" marL="0" marR="0" rtl="0" algn="l">
              <a:lnSpc>
                <a:spcPct val="104617"/>
              </a:lnSpc>
              <a:spcBef>
                <a:spcPts val="0"/>
              </a:spcBef>
              <a:spcAft>
                <a:spcPts val="0"/>
              </a:spcAft>
              <a:buClr>
                <a:schemeClr val="dk1"/>
              </a:buClr>
              <a:buSzPts val="1300"/>
              <a:buFont typeface="Arial"/>
              <a:buNone/>
              <a:defRPr b="0" i="0" sz="43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412" name="Google Shape;412;p99"/>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13" name="Google Shape;413;p99"/>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14" name="Google Shape;414;p99"/>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sp>
        <p:nvSpPr>
          <p:cNvPr id="415" name="Google Shape;415;p99"/>
          <p:cNvSpPr txBox="1"/>
          <p:nvPr>
            <p:ph idx="1" type="body"/>
          </p:nvPr>
        </p:nvSpPr>
        <p:spPr>
          <a:xfrm>
            <a:off x="464253" y="2347317"/>
            <a:ext cx="3770662" cy="2046368"/>
          </a:xfrm>
          <a:prstGeom prst="rect">
            <a:avLst/>
          </a:prstGeom>
          <a:noFill/>
          <a:ln>
            <a:noFill/>
          </a:ln>
        </p:spPr>
        <p:txBody>
          <a:bodyPr anchorCtr="0" anchor="t" bIns="83750" lIns="83750" spcFirstLastPara="1" rIns="83750" wrap="square" tIns="83750">
            <a:noAutofit/>
          </a:bodyPr>
          <a:lstStyle>
            <a:lvl1pPr indent="-228600" lvl="0" marL="457200" marR="0" rtl="0" algn="l">
              <a:spcBef>
                <a:spcPts val="400"/>
              </a:spcBef>
              <a:spcAft>
                <a:spcPts val="0"/>
              </a:spcAft>
              <a:buClr>
                <a:schemeClr val="dk1"/>
              </a:buClr>
              <a:buSzPts val="2900"/>
              <a:buFont typeface="Arial"/>
              <a:buNone/>
              <a:defRPr b="0" i="0" sz="20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cxnSp>
        <p:nvCxnSpPr>
          <p:cNvPr id="416" name="Google Shape;416;p99"/>
          <p:cNvCxnSpPr/>
          <p:nvPr/>
        </p:nvCxnSpPr>
        <p:spPr>
          <a:xfrm>
            <a:off x="4658737" y="4573455"/>
            <a:ext cx="1874626" cy="0"/>
          </a:xfrm>
          <a:prstGeom prst="straightConnector1">
            <a:avLst/>
          </a:prstGeom>
          <a:noFill/>
          <a:ln cap="flat" cmpd="sng" w="9525">
            <a:solidFill>
              <a:schemeClr val="dk1"/>
            </a:solidFill>
            <a:prstDash val="solid"/>
            <a:round/>
            <a:headEnd len="sm" w="sm" type="none"/>
            <a:tailEnd len="sm" w="sm" type="none"/>
          </a:ln>
        </p:spPr>
      </p:cxnSp>
      <p:cxnSp>
        <p:nvCxnSpPr>
          <p:cNvPr id="417" name="Google Shape;417;p99"/>
          <p:cNvCxnSpPr/>
          <p:nvPr/>
        </p:nvCxnSpPr>
        <p:spPr>
          <a:xfrm>
            <a:off x="6715630" y="4573455"/>
            <a:ext cx="1874626"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tekst og baggrundsbillede">
  <p:cSld name="Titel, tekst og baggrundsbillede">
    <p:spTree>
      <p:nvGrpSpPr>
        <p:cNvPr id="418" name="Shape 418"/>
        <p:cNvGrpSpPr/>
        <p:nvPr/>
      </p:nvGrpSpPr>
      <p:grpSpPr>
        <a:xfrm>
          <a:off x="0" y="0"/>
          <a:ext cx="0" cy="0"/>
          <a:chOff x="0" y="0"/>
          <a:chExt cx="0" cy="0"/>
        </a:xfrm>
      </p:grpSpPr>
      <p:sp>
        <p:nvSpPr>
          <p:cNvPr id="419" name="Google Shape;419;p100"/>
          <p:cNvSpPr/>
          <p:nvPr>
            <p:ph idx="2" type="pic"/>
          </p:nvPr>
        </p:nvSpPr>
        <p:spPr>
          <a:xfrm>
            <a:off x="4565965" y="642"/>
            <a:ext cx="4578048" cy="5142224"/>
          </a:xfrm>
          <a:prstGeom prst="rect">
            <a:avLst/>
          </a:prstGeom>
          <a:noFill/>
          <a:ln>
            <a:noFill/>
          </a:ln>
        </p:spPr>
        <p:txBody>
          <a:bodyPr anchorCtr="0" anchor="t" bIns="83750" lIns="83750" spcFirstLastPara="1" rIns="83750" wrap="square" tIns="83750">
            <a:noAutofit/>
          </a:bodyPr>
          <a:lstStyle>
            <a:lvl1pPr indent="0" lvl="0" marL="0" marR="0" rtl="0" algn="l">
              <a:spcBef>
                <a:spcPts val="400"/>
              </a:spcBef>
              <a:spcAft>
                <a:spcPts val="0"/>
              </a:spcAft>
              <a:buClr>
                <a:schemeClr val="dk1"/>
              </a:buClr>
              <a:buSzPts val="1300"/>
              <a:buFont typeface="Arial"/>
              <a:buNone/>
              <a:defRPr b="0" i="0" sz="18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0" name="Google Shape;420;p100"/>
          <p:cNvSpPr txBox="1"/>
          <p:nvPr>
            <p:ph type="title"/>
          </p:nvPr>
        </p:nvSpPr>
        <p:spPr>
          <a:xfrm>
            <a:off x="449766" y="375040"/>
            <a:ext cx="3846632" cy="1898853"/>
          </a:xfrm>
          <a:prstGeom prst="rect">
            <a:avLst/>
          </a:prstGeom>
          <a:noFill/>
          <a:ln>
            <a:noFill/>
          </a:ln>
        </p:spPr>
        <p:txBody>
          <a:bodyPr anchorCtr="0" anchor="t" bIns="83750" lIns="83750" spcFirstLastPara="1" rIns="83750" wrap="square" tIns="83750">
            <a:noAutofit/>
          </a:bodyPr>
          <a:lstStyle>
            <a:lvl1pPr indent="0" lvl="0" marL="0" marR="0" rtl="0" algn="l">
              <a:lnSpc>
                <a:spcPct val="104617"/>
              </a:lnSpc>
              <a:spcBef>
                <a:spcPts val="0"/>
              </a:spcBef>
              <a:spcAft>
                <a:spcPts val="0"/>
              </a:spcAft>
              <a:buClr>
                <a:schemeClr val="dk1"/>
              </a:buClr>
              <a:buSzPts val="1300"/>
              <a:buFont typeface="Arial"/>
              <a:buNone/>
              <a:defRPr b="0" i="0" sz="43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421" name="Google Shape;421;p100"/>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22" name="Google Shape;422;p100"/>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23" name="Google Shape;423;p100"/>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sp>
        <p:nvSpPr>
          <p:cNvPr id="424" name="Google Shape;424;p100"/>
          <p:cNvSpPr txBox="1"/>
          <p:nvPr>
            <p:ph idx="1" type="body"/>
          </p:nvPr>
        </p:nvSpPr>
        <p:spPr>
          <a:xfrm>
            <a:off x="464159" y="2347374"/>
            <a:ext cx="3770662" cy="2046368"/>
          </a:xfrm>
          <a:prstGeom prst="rect">
            <a:avLst/>
          </a:prstGeom>
          <a:noFill/>
          <a:ln>
            <a:noFill/>
          </a:ln>
        </p:spPr>
        <p:txBody>
          <a:bodyPr anchorCtr="0" anchor="t" bIns="83750" lIns="83750" spcFirstLastPara="1" rIns="83750" wrap="square" tIns="83750">
            <a:noAutofit/>
          </a:bodyPr>
          <a:lstStyle>
            <a:lvl1pPr indent="-228600" lvl="0" marL="457200" marR="0" rtl="0" algn="l">
              <a:spcBef>
                <a:spcPts val="400"/>
              </a:spcBef>
              <a:spcAft>
                <a:spcPts val="0"/>
              </a:spcAft>
              <a:buClr>
                <a:schemeClr val="dk1"/>
              </a:buClr>
              <a:buSzPts val="2900"/>
              <a:buFont typeface="Arial"/>
              <a:buNone/>
              <a:defRPr b="0" i="0" sz="20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5" name="Google Shape;425;p100"/>
          <p:cNvSpPr/>
          <p:nvPr>
            <p:ph idx="3" type="pic"/>
          </p:nvPr>
        </p:nvSpPr>
        <p:spPr>
          <a:xfrm>
            <a:off x="6725354" y="4573332"/>
            <a:ext cx="1874626" cy="0"/>
          </a:xfrm>
          <a:prstGeom prst="rect">
            <a:avLst/>
          </a:prstGeom>
          <a:noFill/>
          <a:ln cap="flat" cmpd="sng" w="9525">
            <a:solidFill>
              <a:schemeClr val="dk1"/>
            </a:solidFill>
            <a:prstDash val="solid"/>
            <a:round/>
            <a:headEnd len="sm" w="sm" type="none"/>
            <a:tailEnd len="sm" w="sm" type="none"/>
          </a:ln>
        </p:spPr>
        <p:txBody>
          <a:bodyPr anchorCtr="0" anchor="t" bIns="83750" lIns="83750" spcFirstLastPara="1" rIns="83750" wrap="square" tIns="83750">
            <a:noAutofit/>
          </a:bodyPr>
          <a:lstStyle>
            <a:lvl1pPr indent="0" lvl="0" marL="0" marR="0" rtl="0" algn="l">
              <a:spcBef>
                <a:spcPts val="600"/>
              </a:spcBef>
              <a:spcAft>
                <a:spcPts val="0"/>
              </a:spcAft>
              <a:buClr>
                <a:schemeClr val="dk1"/>
              </a:buClr>
              <a:buSzPts val="1300"/>
              <a:buFont typeface="Arial"/>
              <a:buNone/>
              <a:defRPr b="0" i="0" sz="29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6" name="Google Shape;426;p100"/>
          <p:cNvSpPr/>
          <p:nvPr>
            <p:ph idx="4" type="pic"/>
          </p:nvPr>
        </p:nvSpPr>
        <p:spPr>
          <a:xfrm>
            <a:off x="4658737" y="4573332"/>
            <a:ext cx="1874626" cy="0"/>
          </a:xfrm>
          <a:prstGeom prst="rect">
            <a:avLst/>
          </a:prstGeom>
          <a:noFill/>
          <a:ln cap="flat" cmpd="sng" w="9525">
            <a:solidFill>
              <a:schemeClr val="dk1"/>
            </a:solidFill>
            <a:prstDash val="solid"/>
            <a:round/>
            <a:headEnd len="sm" w="sm" type="none"/>
            <a:tailEnd len="sm" w="sm" type="none"/>
          </a:ln>
        </p:spPr>
        <p:txBody>
          <a:bodyPr anchorCtr="0" anchor="t" bIns="83750" lIns="83750" spcFirstLastPara="1" rIns="83750" wrap="square" tIns="83750">
            <a:noAutofit/>
          </a:bodyPr>
          <a:lstStyle>
            <a:lvl1pPr indent="0" lvl="0" marL="0" marR="0" rtl="0" algn="l">
              <a:spcBef>
                <a:spcPts val="600"/>
              </a:spcBef>
              <a:spcAft>
                <a:spcPts val="0"/>
              </a:spcAft>
              <a:buClr>
                <a:schemeClr val="dk1"/>
              </a:buClr>
              <a:buSzPts val="1300"/>
              <a:buFont typeface="Arial"/>
              <a:buNone/>
              <a:defRPr b="0" i="0" sz="29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27" name="Google Shape;427;p100"/>
          <p:cNvSpPr/>
          <p:nvPr>
            <p:ph idx="5" type="pic"/>
          </p:nvPr>
        </p:nvSpPr>
        <p:spPr>
          <a:xfrm>
            <a:off x="6725354" y="625315"/>
            <a:ext cx="1874626" cy="0"/>
          </a:xfrm>
          <a:prstGeom prst="rect">
            <a:avLst/>
          </a:prstGeom>
          <a:noFill/>
          <a:ln cap="flat" cmpd="sng" w="9525">
            <a:solidFill>
              <a:schemeClr val="dk1"/>
            </a:solidFill>
            <a:prstDash val="solid"/>
            <a:round/>
            <a:headEnd len="sm" w="sm" type="none"/>
            <a:tailEnd len="sm" w="sm" type="none"/>
          </a:ln>
        </p:spPr>
        <p:txBody>
          <a:bodyPr anchorCtr="0" anchor="t" bIns="83750" lIns="83750" spcFirstLastPara="1" rIns="83750" wrap="square" tIns="83750">
            <a:noAutofit/>
          </a:bodyPr>
          <a:lstStyle>
            <a:lvl1pPr indent="0" lvl="0" marL="0" marR="0" rtl="0" algn="l">
              <a:spcBef>
                <a:spcPts val="600"/>
              </a:spcBef>
              <a:spcAft>
                <a:spcPts val="0"/>
              </a:spcAft>
              <a:buClr>
                <a:schemeClr val="dk1"/>
              </a:buClr>
              <a:buSzPts val="1300"/>
              <a:buFont typeface="Arial"/>
              <a:buNone/>
              <a:defRPr b="0" i="0" sz="29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alter">
  <p:cSld name="Spalter">
    <p:spTree>
      <p:nvGrpSpPr>
        <p:cNvPr id="428" name="Shape 428"/>
        <p:cNvGrpSpPr/>
        <p:nvPr/>
      </p:nvGrpSpPr>
      <p:grpSpPr>
        <a:xfrm>
          <a:off x="0" y="0"/>
          <a:ext cx="0" cy="0"/>
          <a:chOff x="0" y="0"/>
          <a:chExt cx="0" cy="0"/>
        </a:xfrm>
      </p:grpSpPr>
      <p:sp>
        <p:nvSpPr>
          <p:cNvPr id="429" name="Google Shape;429;p101"/>
          <p:cNvSpPr txBox="1"/>
          <p:nvPr>
            <p:ph type="title"/>
          </p:nvPr>
        </p:nvSpPr>
        <p:spPr>
          <a:xfrm>
            <a:off x="450272" y="348163"/>
            <a:ext cx="8229612" cy="668020"/>
          </a:xfrm>
          <a:prstGeom prst="rect">
            <a:avLst/>
          </a:prstGeom>
          <a:noFill/>
          <a:ln>
            <a:noFill/>
          </a:ln>
        </p:spPr>
        <p:txBody>
          <a:bodyPr anchorCtr="0" anchor="t" bIns="83750" lIns="83750" spcFirstLastPara="1" rIns="83750" wrap="square" tIns="83750">
            <a:noAutofit/>
          </a:bodyPr>
          <a:lstStyle>
            <a:lvl1pPr indent="0" lvl="0" marL="0" marR="0" rtl="0" algn="l">
              <a:lnSpc>
                <a:spcPct val="109454"/>
              </a:lnSpc>
              <a:spcBef>
                <a:spcPts val="0"/>
              </a:spcBef>
              <a:spcAft>
                <a:spcPts val="0"/>
              </a:spcAft>
              <a:buClr>
                <a:schemeClr val="dk1"/>
              </a:buClr>
              <a:buSzPts val="1300"/>
              <a:buFont typeface="Arial"/>
              <a:buNone/>
              <a:defRPr b="0" i="0" sz="20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430" name="Google Shape;430;p101"/>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31" name="Google Shape;431;p101"/>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32" name="Google Shape;432;p101"/>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cxnSp>
        <p:nvCxnSpPr>
          <p:cNvPr id="433" name="Google Shape;433;p101"/>
          <p:cNvCxnSpPr/>
          <p:nvPr/>
        </p:nvCxnSpPr>
        <p:spPr>
          <a:xfrm>
            <a:off x="4658737" y="1350979"/>
            <a:ext cx="1874626" cy="0"/>
          </a:xfrm>
          <a:prstGeom prst="straightConnector1">
            <a:avLst/>
          </a:prstGeom>
          <a:noFill/>
          <a:ln cap="flat" cmpd="sng" w="9525">
            <a:solidFill>
              <a:schemeClr val="dk1"/>
            </a:solidFill>
            <a:prstDash val="solid"/>
            <a:round/>
            <a:headEnd len="sm" w="sm" type="none"/>
            <a:tailEnd len="sm" w="sm" type="none"/>
          </a:ln>
        </p:spPr>
      </p:cxnSp>
      <p:cxnSp>
        <p:nvCxnSpPr>
          <p:cNvPr id="434" name="Google Shape;434;p101"/>
          <p:cNvCxnSpPr/>
          <p:nvPr/>
        </p:nvCxnSpPr>
        <p:spPr>
          <a:xfrm>
            <a:off x="6706926" y="1350979"/>
            <a:ext cx="1874626" cy="0"/>
          </a:xfrm>
          <a:prstGeom prst="straightConnector1">
            <a:avLst/>
          </a:prstGeom>
          <a:noFill/>
          <a:ln cap="flat" cmpd="sng" w="9525">
            <a:solidFill>
              <a:schemeClr val="dk1"/>
            </a:solidFill>
            <a:prstDash val="solid"/>
            <a:round/>
            <a:headEnd len="sm" w="sm" type="none"/>
            <a:tailEnd len="sm" w="sm" type="none"/>
          </a:ln>
        </p:spPr>
      </p:cxnSp>
      <p:cxnSp>
        <p:nvCxnSpPr>
          <p:cNvPr id="435" name="Google Shape;435;p101"/>
          <p:cNvCxnSpPr/>
          <p:nvPr/>
        </p:nvCxnSpPr>
        <p:spPr>
          <a:xfrm>
            <a:off x="538206" y="1350979"/>
            <a:ext cx="1874626" cy="0"/>
          </a:xfrm>
          <a:prstGeom prst="straightConnector1">
            <a:avLst/>
          </a:prstGeom>
          <a:noFill/>
          <a:ln cap="flat" cmpd="sng" w="9525">
            <a:solidFill>
              <a:schemeClr val="dk1"/>
            </a:solidFill>
            <a:prstDash val="solid"/>
            <a:round/>
            <a:headEnd len="sm" w="sm" type="none"/>
            <a:tailEnd len="sm" w="sm" type="none"/>
          </a:ln>
        </p:spPr>
      </p:cxnSp>
      <p:cxnSp>
        <p:nvCxnSpPr>
          <p:cNvPr id="436" name="Google Shape;436;p101"/>
          <p:cNvCxnSpPr/>
          <p:nvPr/>
        </p:nvCxnSpPr>
        <p:spPr>
          <a:xfrm>
            <a:off x="2607929" y="1350979"/>
            <a:ext cx="1874626" cy="0"/>
          </a:xfrm>
          <a:prstGeom prst="straightConnector1">
            <a:avLst/>
          </a:prstGeom>
          <a:noFill/>
          <a:ln cap="flat" cmpd="sng" w="9525">
            <a:solidFill>
              <a:schemeClr val="dk1"/>
            </a:solidFill>
            <a:prstDash val="solid"/>
            <a:round/>
            <a:headEnd len="sm" w="sm" type="none"/>
            <a:tailEnd len="sm" w="sm" type="none"/>
          </a:ln>
        </p:spPr>
      </p:cxnSp>
      <p:sp>
        <p:nvSpPr>
          <p:cNvPr id="437" name="Google Shape;437;p101"/>
          <p:cNvSpPr txBox="1"/>
          <p:nvPr>
            <p:ph idx="1" type="body"/>
          </p:nvPr>
        </p:nvSpPr>
        <p:spPr>
          <a:xfrm>
            <a:off x="453230" y="1508399"/>
            <a:ext cx="8293072" cy="2753920"/>
          </a:xfrm>
          <a:prstGeom prst="rect">
            <a:avLst/>
          </a:prstGeom>
          <a:noFill/>
          <a:ln>
            <a:noFill/>
          </a:ln>
        </p:spPr>
        <p:txBody>
          <a:bodyPr anchorCtr="0" anchor="t" bIns="83750" lIns="83750" spcFirstLastPara="1" rIns="83750" wrap="square" tIns="83750">
            <a:noAutofit/>
          </a:bodyPr>
          <a:lstStyle>
            <a:lvl1pPr indent="-228600" lvl="0" marL="457200" marR="0" rtl="0" algn="l">
              <a:spcBef>
                <a:spcPts val="300"/>
              </a:spcBef>
              <a:spcAft>
                <a:spcPts val="0"/>
              </a:spcAft>
              <a:buClr>
                <a:schemeClr val="dk1"/>
              </a:buClr>
              <a:buSzPts val="2900"/>
              <a:buFont typeface="Arial"/>
              <a:buNone/>
              <a:defRPr b="0" i="0" sz="1300" u="none" cap="none" strike="noStrike">
                <a:solidFill>
                  <a:schemeClr val="dk1"/>
                </a:solidFill>
                <a:latin typeface="Arial"/>
                <a:ea typeface="Arial"/>
                <a:cs typeface="Arial"/>
                <a:sym typeface="Arial"/>
              </a:defRPr>
            </a:lvl1pPr>
            <a:lvl2pPr indent="-311150" lvl="1" marL="9144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indent="-311150" lvl="2" marL="13716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st og billede">
  <p:cSld name="Tekst og billede">
    <p:spTree>
      <p:nvGrpSpPr>
        <p:cNvPr id="438" name="Shape 438"/>
        <p:cNvGrpSpPr/>
        <p:nvPr/>
      </p:nvGrpSpPr>
      <p:grpSpPr>
        <a:xfrm>
          <a:off x="0" y="0"/>
          <a:ext cx="0" cy="0"/>
          <a:chOff x="0" y="0"/>
          <a:chExt cx="0" cy="0"/>
        </a:xfrm>
      </p:grpSpPr>
      <p:sp>
        <p:nvSpPr>
          <p:cNvPr id="439" name="Google Shape;439;p102"/>
          <p:cNvSpPr txBox="1"/>
          <p:nvPr>
            <p:ph type="title"/>
          </p:nvPr>
        </p:nvSpPr>
        <p:spPr>
          <a:xfrm>
            <a:off x="449766" y="348059"/>
            <a:ext cx="8229612" cy="668020"/>
          </a:xfrm>
          <a:prstGeom prst="rect">
            <a:avLst/>
          </a:prstGeom>
          <a:noFill/>
          <a:ln>
            <a:noFill/>
          </a:ln>
        </p:spPr>
        <p:txBody>
          <a:bodyPr anchorCtr="0" anchor="t" bIns="83750" lIns="83750" spcFirstLastPara="1" rIns="83750" wrap="square" tIns="83750">
            <a:noAutofit/>
          </a:bodyPr>
          <a:lstStyle>
            <a:lvl1pPr indent="0" lvl="0" marL="0" marR="0" rtl="0" algn="l">
              <a:lnSpc>
                <a:spcPct val="109454"/>
              </a:lnSpc>
              <a:spcBef>
                <a:spcPts val="0"/>
              </a:spcBef>
              <a:spcAft>
                <a:spcPts val="0"/>
              </a:spcAft>
              <a:buClr>
                <a:schemeClr val="dk1"/>
              </a:buClr>
              <a:buSzPts val="1300"/>
              <a:buFont typeface="Arial"/>
              <a:buNone/>
              <a:defRPr b="0" i="0" sz="20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440" name="Google Shape;440;p102"/>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41" name="Google Shape;441;p102"/>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442" name="Google Shape;442;p102"/>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sp>
        <p:nvSpPr>
          <p:cNvPr id="443" name="Google Shape;443;p102"/>
          <p:cNvSpPr txBox="1"/>
          <p:nvPr>
            <p:ph idx="1" type="body"/>
          </p:nvPr>
        </p:nvSpPr>
        <p:spPr>
          <a:xfrm>
            <a:off x="445976" y="1280645"/>
            <a:ext cx="3988378" cy="2954460"/>
          </a:xfrm>
          <a:prstGeom prst="rect">
            <a:avLst/>
          </a:prstGeom>
          <a:noFill/>
          <a:ln>
            <a:noFill/>
          </a:ln>
        </p:spPr>
        <p:txBody>
          <a:bodyPr anchorCtr="0" anchor="t" bIns="83750" lIns="83750" spcFirstLastPara="1" rIns="83750" wrap="square" tIns="83750">
            <a:noAutofit/>
          </a:bodyPr>
          <a:lstStyle>
            <a:lvl1pPr indent="-228600" lvl="0" marL="457200" marR="0" rtl="0" algn="l">
              <a:spcBef>
                <a:spcPts val="300"/>
              </a:spcBef>
              <a:spcAft>
                <a:spcPts val="0"/>
              </a:spcAft>
              <a:buClr>
                <a:schemeClr val="dk1"/>
              </a:buClr>
              <a:buSzPts val="2900"/>
              <a:buFont typeface="Arial"/>
              <a:buNone/>
              <a:defRPr b="0" i="0" sz="1300" u="none" cap="none" strike="noStrike">
                <a:solidFill>
                  <a:schemeClr val="dk1"/>
                </a:solidFill>
                <a:latin typeface="Arial"/>
                <a:ea typeface="Arial"/>
                <a:cs typeface="Arial"/>
                <a:sym typeface="Arial"/>
              </a:defRPr>
            </a:lvl1pPr>
            <a:lvl2pPr indent="-311150" lvl="1" marL="9144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indent="-311150" lvl="2" marL="13716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4" name="Google Shape;444;p102"/>
          <p:cNvSpPr/>
          <p:nvPr>
            <p:ph idx="2" type="pic"/>
          </p:nvPr>
        </p:nvSpPr>
        <p:spPr>
          <a:xfrm>
            <a:off x="4654432" y="1350978"/>
            <a:ext cx="3948070" cy="3119953"/>
          </a:xfrm>
          <a:prstGeom prst="rect">
            <a:avLst/>
          </a:prstGeom>
          <a:noFill/>
          <a:ln>
            <a:noFill/>
          </a:ln>
        </p:spPr>
        <p:txBody>
          <a:bodyPr anchorCtr="0" anchor="t" bIns="83750" lIns="83750" spcFirstLastPara="1" rIns="83750" wrap="square" tIns="83750">
            <a:noAutofit/>
          </a:bodyPr>
          <a:lstStyle>
            <a:lvl1pPr indent="0" lvl="0" marL="0" marR="0" rtl="0" algn="l">
              <a:spcBef>
                <a:spcPts val="400"/>
              </a:spcBef>
              <a:spcAft>
                <a:spcPts val="0"/>
              </a:spcAft>
              <a:buClr>
                <a:schemeClr val="dk1"/>
              </a:buClr>
              <a:buSzPts val="1300"/>
              <a:buFont typeface="Arial"/>
              <a:buNone/>
              <a:defRPr b="0" i="0" sz="1800" u="none" cap="none" strike="noStrike">
                <a:solidFill>
                  <a:schemeClr val="dk1"/>
                </a:solidFill>
                <a:latin typeface="Arial"/>
                <a:ea typeface="Arial"/>
                <a:cs typeface="Arial"/>
                <a:sym typeface="Arial"/>
              </a:defRPr>
            </a:lvl1pPr>
            <a:lvl2pPr indent="-266700" lvl="1" marL="6858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215900" lvl="2" marL="10541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15900" lvl="3" marL="147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215900" lvl="4" marL="18923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215900" lvl="5" marL="2311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215900" lvl="6" marL="27305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215900" lvl="7" marL="3149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215900" lvl="8" marL="35687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0" Type="http://schemas.openxmlformats.org/officeDocument/2006/relationships/slideLayout" Target="../slideLayouts/slideLayout15.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1.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5.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theme" Target="../theme/theme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3.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10.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2.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6.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theme" Target="../theme/theme2.xml"/><Relationship Id="rId12" Type="http://schemas.openxmlformats.org/officeDocument/2006/relationships/slideLayout" Target="../slideLayouts/slideLayout60.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1.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slideLayout" Target="../slideLayouts/slideLayout83.xml"/><Relationship Id="rId12" Type="http://schemas.openxmlformats.org/officeDocument/2006/relationships/slideLayout" Target="../slideLayouts/slideLayout82.xml"/><Relationship Id="rId1" Type="http://schemas.openxmlformats.org/officeDocument/2006/relationships/image" Target="../media/image5.png"/><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11" Type="http://schemas.openxmlformats.org/officeDocument/2006/relationships/theme" Target="../theme/theme9.xml"/><Relationship Id="rId10" Type="http://schemas.openxmlformats.org/officeDocument/2006/relationships/slideLayout" Target="../slideLayouts/slideLayout93.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600"/>
              <a:buNone/>
              <a:defRPr b="1" sz="3600">
                <a:solidFill>
                  <a:schemeClr val="dk1"/>
                </a:solidFill>
              </a:defRPr>
            </a:lvl1pPr>
            <a:lvl2pPr lvl="1">
              <a:spcBef>
                <a:spcPts val="0"/>
              </a:spcBef>
              <a:spcAft>
                <a:spcPts val="0"/>
              </a:spcAft>
              <a:buClr>
                <a:schemeClr val="dk1"/>
              </a:buClr>
              <a:buSzPts val="3600"/>
              <a:buNone/>
              <a:defRPr b="1" sz="3600">
                <a:solidFill>
                  <a:schemeClr val="dk1"/>
                </a:solidFill>
              </a:defRPr>
            </a:lvl2pPr>
            <a:lvl3pPr lvl="2">
              <a:spcBef>
                <a:spcPts val="0"/>
              </a:spcBef>
              <a:spcAft>
                <a:spcPts val="0"/>
              </a:spcAft>
              <a:buClr>
                <a:schemeClr val="dk1"/>
              </a:buClr>
              <a:buSzPts val="3600"/>
              <a:buNone/>
              <a:defRPr b="1" sz="3600">
                <a:solidFill>
                  <a:schemeClr val="dk1"/>
                </a:solidFill>
              </a:defRPr>
            </a:lvl3pPr>
            <a:lvl4pPr lvl="3">
              <a:spcBef>
                <a:spcPts val="0"/>
              </a:spcBef>
              <a:spcAft>
                <a:spcPts val="0"/>
              </a:spcAft>
              <a:buClr>
                <a:schemeClr val="dk1"/>
              </a:buClr>
              <a:buSzPts val="3600"/>
              <a:buNone/>
              <a:defRPr b="1" sz="3600">
                <a:solidFill>
                  <a:schemeClr val="dk1"/>
                </a:solidFill>
              </a:defRPr>
            </a:lvl4pPr>
            <a:lvl5pPr lvl="4">
              <a:spcBef>
                <a:spcPts val="0"/>
              </a:spcBef>
              <a:spcAft>
                <a:spcPts val="0"/>
              </a:spcAft>
              <a:buClr>
                <a:schemeClr val="dk1"/>
              </a:buClr>
              <a:buSzPts val="3600"/>
              <a:buNone/>
              <a:defRPr b="1" sz="3600">
                <a:solidFill>
                  <a:schemeClr val="dk1"/>
                </a:solidFill>
              </a:defRPr>
            </a:lvl5pPr>
            <a:lvl6pPr lvl="5">
              <a:spcBef>
                <a:spcPts val="0"/>
              </a:spcBef>
              <a:spcAft>
                <a:spcPts val="0"/>
              </a:spcAft>
              <a:buClr>
                <a:schemeClr val="dk1"/>
              </a:buClr>
              <a:buSzPts val="3600"/>
              <a:buNone/>
              <a:defRPr b="1" sz="3600">
                <a:solidFill>
                  <a:schemeClr val="dk1"/>
                </a:solidFill>
              </a:defRPr>
            </a:lvl6pPr>
            <a:lvl7pPr lvl="6">
              <a:spcBef>
                <a:spcPts val="0"/>
              </a:spcBef>
              <a:spcAft>
                <a:spcPts val="0"/>
              </a:spcAft>
              <a:buClr>
                <a:schemeClr val="dk1"/>
              </a:buClr>
              <a:buSzPts val="3600"/>
              <a:buNone/>
              <a:defRPr b="1" sz="3600">
                <a:solidFill>
                  <a:schemeClr val="dk1"/>
                </a:solidFill>
              </a:defRPr>
            </a:lvl7pPr>
            <a:lvl8pPr lvl="7">
              <a:spcBef>
                <a:spcPts val="0"/>
              </a:spcBef>
              <a:spcAft>
                <a:spcPts val="0"/>
              </a:spcAft>
              <a:buClr>
                <a:schemeClr val="dk1"/>
              </a:buClr>
              <a:buSzPts val="3600"/>
              <a:buNone/>
              <a:defRPr b="1" sz="3600">
                <a:solidFill>
                  <a:schemeClr val="dk1"/>
                </a:solidFill>
              </a:defRPr>
            </a:lvl8pPr>
            <a:lvl9pPr lvl="8">
              <a:spcBef>
                <a:spcPts val="0"/>
              </a:spcBef>
              <a:spcAft>
                <a:spcPts val="0"/>
              </a:spcAft>
              <a:buClr>
                <a:schemeClr val="dk1"/>
              </a:buClr>
              <a:buSzPts val="3600"/>
              <a:buNone/>
              <a:defRPr b="1" sz="3600">
                <a:solidFill>
                  <a:schemeClr val="dk1"/>
                </a:solidFill>
              </a:defRPr>
            </a:lvl9pPr>
          </a:lstStyle>
          <a:p/>
        </p:txBody>
      </p:sp>
      <p:sp>
        <p:nvSpPr>
          <p:cNvPr id="7" name="Google Shape;7;p1"/>
          <p:cNvSpPr txBox="1"/>
          <p:nvPr>
            <p:ph idx="1" type="body"/>
          </p:nvPr>
        </p:nvSpPr>
        <p:spPr>
          <a:xfrm>
            <a:off x="457200" y="1200150"/>
            <a:ext cx="8229600" cy="3725681"/>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Clr>
                <a:schemeClr val="dk1"/>
              </a:buClr>
              <a:buSzPts val="3000"/>
              <a:buChar char="●"/>
              <a:defRPr sz="3000">
                <a:solidFill>
                  <a:schemeClr val="dk1"/>
                </a:solidFill>
              </a:defRPr>
            </a:lvl1pPr>
            <a:lvl2pPr indent="-381000" lvl="1" marL="914400">
              <a:spcBef>
                <a:spcPts val="0"/>
              </a:spcBef>
              <a:spcAft>
                <a:spcPts val="0"/>
              </a:spcAft>
              <a:buClr>
                <a:schemeClr val="dk1"/>
              </a:buClr>
              <a:buSzPts val="2400"/>
              <a:buChar char="○"/>
              <a:defRPr sz="2400">
                <a:solidFill>
                  <a:schemeClr val="dk1"/>
                </a:solidFill>
              </a:defRPr>
            </a:lvl2pPr>
            <a:lvl3pPr indent="-381000" lvl="2" marL="1371600">
              <a:spcBef>
                <a:spcPts val="0"/>
              </a:spcBef>
              <a:spcAft>
                <a:spcPts val="0"/>
              </a:spcAft>
              <a:buClr>
                <a:schemeClr val="dk1"/>
              </a:buClr>
              <a:buSzPts val="2400"/>
              <a:buChar char="■"/>
              <a:defRPr sz="2400">
                <a:solidFill>
                  <a:schemeClr val="dk1"/>
                </a:solidFill>
              </a:defRPr>
            </a:lvl3pPr>
            <a:lvl4pPr indent="-342900" lvl="3" marL="1828800">
              <a:spcBef>
                <a:spcPts val="0"/>
              </a:spcBef>
              <a:spcAft>
                <a:spcPts val="0"/>
              </a:spcAft>
              <a:buClr>
                <a:schemeClr val="dk1"/>
              </a:buClr>
              <a:buSzPts val="1800"/>
              <a:buChar char="●"/>
              <a:defRPr sz="1800">
                <a:solidFill>
                  <a:schemeClr val="dk1"/>
                </a:solidFill>
              </a:defRPr>
            </a:lvl4pPr>
            <a:lvl5pPr indent="-342900" lvl="4" marL="2286000">
              <a:spcBef>
                <a:spcPts val="0"/>
              </a:spcBef>
              <a:spcAft>
                <a:spcPts val="0"/>
              </a:spcAft>
              <a:buClr>
                <a:schemeClr val="dk1"/>
              </a:buClr>
              <a:buSzPts val="1800"/>
              <a:buChar char="○"/>
              <a:defRPr sz="1800">
                <a:solidFill>
                  <a:schemeClr val="dk1"/>
                </a:solidFill>
              </a:defRPr>
            </a:lvl5pPr>
            <a:lvl6pPr indent="-342900" lvl="5" marL="2743200">
              <a:spcBef>
                <a:spcPts val="0"/>
              </a:spcBef>
              <a:spcAft>
                <a:spcPts val="0"/>
              </a:spcAft>
              <a:buClr>
                <a:schemeClr val="dk1"/>
              </a:buClr>
              <a:buSzPts val="1800"/>
              <a:buChar char="■"/>
              <a:defRPr sz="1800">
                <a:solidFill>
                  <a:schemeClr val="dk1"/>
                </a:solidFill>
              </a:defRPr>
            </a:lvl6pPr>
            <a:lvl7pPr indent="-342900" lvl="6" marL="3200400">
              <a:spcBef>
                <a:spcPts val="0"/>
              </a:spcBef>
              <a:spcAft>
                <a:spcPts val="0"/>
              </a:spcAft>
              <a:buClr>
                <a:schemeClr val="dk1"/>
              </a:buClr>
              <a:buSzPts val="1800"/>
              <a:buChar char="●"/>
              <a:defRPr sz="1800">
                <a:solidFill>
                  <a:schemeClr val="dk1"/>
                </a:solidFill>
              </a:defRPr>
            </a:lvl7pPr>
            <a:lvl8pPr indent="-342900" lvl="7" marL="3657600">
              <a:spcBef>
                <a:spcPts val="0"/>
              </a:spcBef>
              <a:spcAft>
                <a:spcPts val="0"/>
              </a:spcAft>
              <a:buClr>
                <a:schemeClr val="dk1"/>
              </a:buClr>
              <a:buSzPts val="1800"/>
              <a:buChar char="○"/>
              <a:defRPr sz="1800">
                <a:solidFill>
                  <a:schemeClr val="dk1"/>
                </a:solidFill>
              </a:defRPr>
            </a:lvl8pPr>
            <a:lvl9pPr indent="-342900" lvl="8" marL="4114800">
              <a:spcBef>
                <a:spcPts val="0"/>
              </a:spcBef>
              <a:spcAft>
                <a:spcPts val="0"/>
              </a:spcAft>
              <a:buClr>
                <a:schemeClr val="dk1"/>
              </a:buClr>
              <a:buSzPts val="1800"/>
              <a:buChar char="■"/>
              <a:defRPr sz="1800">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 name="Shape 23"/>
        <p:cNvGrpSpPr/>
        <p:nvPr/>
      </p:nvGrpSpPr>
      <p:grpSpPr>
        <a:xfrm>
          <a:off x="0" y="0"/>
          <a:ext cx="0" cy="0"/>
          <a:chOff x="0" y="0"/>
          <a:chExt cx="0" cy="0"/>
        </a:xfrm>
      </p:grpSpPr>
      <p:sp>
        <p:nvSpPr>
          <p:cNvPr id="24" name="Google Shape;24;p8"/>
          <p:cNvSpPr/>
          <p:nvPr/>
        </p:nvSpPr>
        <p:spPr>
          <a:xfrm>
            <a:off x="550080" y="4573440"/>
            <a:ext cx="391788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25" name="Google Shape;25;p8"/>
          <p:cNvSpPr/>
          <p:nvPr/>
        </p:nvSpPr>
        <p:spPr>
          <a:xfrm>
            <a:off x="4658760" y="4573440"/>
            <a:ext cx="187416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26" name="Google Shape;26;p8"/>
          <p:cNvSpPr/>
          <p:nvPr/>
        </p:nvSpPr>
        <p:spPr>
          <a:xfrm>
            <a:off x="6715800" y="4573440"/>
            <a:ext cx="187416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27" name="Google Shape;27;p8"/>
          <p:cNvSpPr txBox="1"/>
          <p:nvPr>
            <p:ph type="title"/>
          </p:nvPr>
        </p:nvSpPr>
        <p:spPr>
          <a:xfrm>
            <a:off x="464040" y="1676520"/>
            <a:ext cx="8107200" cy="70992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8" name="Google Shape;28;p8"/>
          <p:cNvSpPr txBox="1"/>
          <p:nvPr>
            <p:ph idx="10" type="dt"/>
          </p:nvPr>
        </p:nvSpPr>
        <p:spPr>
          <a:xfrm>
            <a:off x="6627240" y="4651560"/>
            <a:ext cx="1231560" cy="273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457200" marR="0" rtl="0" algn="l">
              <a:spcBef>
                <a:spcPts val="0"/>
              </a:spcBef>
              <a:spcAft>
                <a:spcPts val="0"/>
              </a:spcAft>
              <a:buSzPts val="1400"/>
              <a:buNone/>
              <a:defRPr b="0" i="0" sz="1800" u="none" cap="none" strike="noStrike"/>
            </a:lvl2pPr>
            <a:lvl3pPr indent="0" lvl="2" marL="914400" marR="0" rtl="0" algn="l">
              <a:spcBef>
                <a:spcPts val="0"/>
              </a:spcBef>
              <a:spcAft>
                <a:spcPts val="0"/>
              </a:spcAft>
              <a:buSzPts val="1400"/>
              <a:buNone/>
              <a:defRPr b="0" i="0" sz="1800" u="none" cap="none" strike="noStrike"/>
            </a:lvl3pPr>
            <a:lvl4pPr indent="0" lvl="3" marL="1371600" marR="0" rtl="0" algn="l">
              <a:spcBef>
                <a:spcPts val="0"/>
              </a:spcBef>
              <a:spcAft>
                <a:spcPts val="0"/>
              </a:spcAft>
              <a:buSzPts val="1400"/>
              <a:buNone/>
              <a:defRPr b="0" i="0" sz="1800" u="none" cap="none" strike="noStrike"/>
            </a:lvl4pPr>
            <a:lvl5pPr indent="0" lvl="4" marL="1828800" marR="0" rtl="0" algn="l">
              <a:spcBef>
                <a:spcPts val="0"/>
              </a:spcBef>
              <a:spcAft>
                <a:spcPts val="0"/>
              </a:spcAft>
              <a:buSzPts val="1400"/>
              <a:buNone/>
              <a:defRPr b="0" i="0" sz="1800" u="none" cap="none" strike="noStrike"/>
            </a:lvl5pPr>
            <a:lvl6pPr indent="0" lvl="5" marL="2286000" marR="0" rtl="0" algn="l">
              <a:spcBef>
                <a:spcPts val="0"/>
              </a:spcBef>
              <a:spcAft>
                <a:spcPts val="0"/>
              </a:spcAft>
              <a:buSzPts val="1400"/>
              <a:buNone/>
              <a:defRPr b="0" i="0" sz="1800" u="none" cap="none" strike="noStrike"/>
            </a:lvl6pPr>
            <a:lvl7pPr indent="0" lvl="6" marL="2743200" marR="0" rtl="0" algn="l">
              <a:spcBef>
                <a:spcPts val="0"/>
              </a:spcBef>
              <a:spcAft>
                <a:spcPts val="0"/>
              </a:spcAft>
              <a:buSzPts val="1400"/>
              <a:buNone/>
              <a:defRPr b="0" i="0" sz="1800" u="none" cap="none" strike="noStrike"/>
            </a:lvl7pPr>
            <a:lvl8pPr indent="0" lvl="7" marL="3200400" marR="0" rtl="0" algn="l">
              <a:spcBef>
                <a:spcPts val="0"/>
              </a:spcBef>
              <a:spcAft>
                <a:spcPts val="0"/>
              </a:spcAft>
              <a:buSzPts val="1400"/>
              <a:buNone/>
              <a:defRPr b="0" i="0" sz="1800" u="none" cap="none" strike="noStrike"/>
            </a:lvl8pPr>
            <a:lvl9pPr indent="0" lvl="8" marL="3657600" marR="0" rtl="0" algn="l">
              <a:spcBef>
                <a:spcPts val="0"/>
              </a:spcBef>
              <a:spcAft>
                <a:spcPts val="0"/>
              </a:spcAft>
              <a:buSzPts val="1400"/>
              <a:buNone/>
              <a:defRPr b="0" i="0" sz="1800" u="none" cap="none" strike="noStrike"/>
            </a:lvl9pPr>
          </a:lstStyle>
          <a:p/>
        </p:txBody>
      </p:sp>
      <p:sp>
        <p:nvSpPr>
          <p:cNvPr id="29" name="Google Shape;29;p8"/>
          <p:cNvSpPr txBox="1"/>
          <p:nvPr>
            <p:ph idx="11" type="ftr"/>
          </p:nvPr>
        </p:nvSpPr>
        <p:spPr>
          <a:xfrm>
            <a:off x="445680" y="4651560"/>
            <a:ext cx="2895120" cy="2736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457200" marR="0" rtl="0" algn="l">
              <a:spcBef>
                <a:spcPts val="0"/>
              </a:spcBef>
              <a:spcAft>
                <a:spcPts val="0"/>
              </a:spcAft>
              <a:buSzPts val="1400"/>
              <a:buNone/>
              <a:defRPr b="0" i="0" sz="1800" u="none" cap="none" strike="noStrike"/>
            </a:lvl2pPr>
            <a:lvl3pPr indent="0" lvl="2" marL="914400" marR="0" rtl="0" algn="l">
              <a:spcBef>
                <a:spcPts val="0"/>
              </a:spcBef>
              <a:spcAft>
                <a:spcPts val="0"/>
              </a:spcAft>
              <a:buSzPts val="1400"/>
              <a:buNone/>
              <a:defRPr b="0" i="0" sz="1800" u="none" cap="none" strike="noStrike"/>
            </a:lvl3pPr>
            <a:lvl4pPr indent="0" lvl="3" marL="1371600" marR="0" rtl="0" algn="l">
              <a:spcBef>
                <a:spcPts val="0"/>
              </a:spcBef>
              <a:spcAft>
                <a:spcPts val="0"/>
              </a:spcAft>
              <a:buSzPts val="1400"/>
              <a:buNone/>
              <a:defRPr b="0" i="0" sz="1800" u="none" cap="none" strike="noStrike"/>
            </a:lvl4pPr>
            <a:lvl5pPr indent="0" lvl="4" marL="1828800" marR="0" rtl="0" algn="l">
              <a:spcBef>
                <a:spcPts val="0"/>
              </a:spcBef>
              <a:spcAft>
                <a:spcPts val="0"/>
              </a:spcAft>
              <a:buSzPts val="1400"/>
              <a:buNone/>
              <a:defRPr b="0" i="0" sz="1800" u="none" cap="none" strike="noStrike"/>
            </a:lvl5pPr>
            <a:lvl6pPr indent="0" lvl="5" marL="2286000" marR="0" rtl="0" algn="l">
              <a:spcBef>
                <a:spcPts val="0"/>
              </a:spcBef>
              <a:spcAft>
                <a:spcPts val="0"/>
              </a:spcAft>
              <a:buSzPts val="1400"/>
              <a:buNone/>
              <a:defRPr b="0" i="0" sz="1800" u="none" cap="none" strike="noStrike"/>
            </a:lvl6pPr>
            <a:lvl7pPr indent="0" lvl="6" marL="2743200" marR="0" rtl="0" algn="l">
              <a:spcBef>
                <a:spcPts val="0"/>
              </a:spcBef>
              <a:spcAft>
                <a:spcPts val="0"/>
              </a:spcAft>
              <a:buSzPts val="1400"/>
              <a:buNone/>
              <a:defRPr b="0" i="0" sz="1800" u="none" cap="none" strike="noStrike"/>
            </a:lvl7pPr>
            <a:lvl8pPr indent="0" lvl="7" marL="3200400" marR="0" rtl="0" algn="l">
              <a:spcBef>
                <a:spcPts val="0"/>
              </a:spcBef>
              <a:spcAft>
                <a:spcPts val="0"/>
              </a:spcAft>
              <a:buSzPts val="1400"/>
              <a:buNone/>
              <a:defRPr b="0" i="0" sz="1800" u="none" cap="none" strike="noStrike"/>
            </a:lvl8pPr>
            <a:lvl9pPr indent="0" lvl="8" marL="3657600" marR="0" rtl="0" algn="l">
              <a:spcBef>
                <a:spcPts val="0"/>
              </a:spcBef>
              <a:spcAft>
                <a:spcPts val="0"/>
              </a:spcAft>
              <a:buSzPts val="1400"/>
              <a:buNone/>
              <a:defRPr b="0" i="0" sz="1800" u="none" cap="none" strike="noStrike"/>
            </a:lvl9pPr>
          </a:lstStyle>
          <a:p/>
        </p:txBody>
      </p:sp>
      <p:sp>
        <p:nvSpPr>
          <p:cNvPr id="30" name="Google Shape;30;p8"/>
          <p:cNvSpPr txBox="1"/>
          <p:nvPr>
            <p:ph idx="12" type="sldNum"/>
          </p:nvPr>
        </p:nvSpPr>
        <p:spPr>
          <a:xfrm>
            <a:off x="7874640" y="4651560"/>
            <a:ext cx="807480" cy="273600"/>
          </a:xfrm>
          <a:prstGeom prst="rect">
            <a:avLst/>
          </a:prstGeom>
          <a:noFill/>
          <a:ln>
            <a:noFill/>
          </a:ln>
        </p:spPr>
        <p:txBody>
          <a:bodyPr anchorCtr="0" anchor="t" bIns="42100" lIns="83875" spcFirstLastPara="1" rIns="83875" wrap="square" tIns="42100">
            <a:noAutofit/>
          </a:bodyPr>
          <a:lstStyle>
            <a:lvl1pPr indent="0" lvl="0" marL="0" marR="0" rtl="0" algn="r">
              <a:lnSpc>
                <a:spcPct val="100000"/>
              </a:lnSpc>
              <a:spcBef>
                <a:spcPts val="0"/>
              </a:spcBef>
              <a:buNone/>
              <a:defRPr b="0" i="0" sz="600" u="none" cap="none" strike="noStrike">
                <a:solidFill>
                  <a:srgbClr val="000000"/>
                </a:solidFill>
                <a:latin typeface="Arial"/>
                <a:ea typeface="Arial"/>
                <a:cs typeface="Arial"/>
                <a:sym typeface="Arial"/>
              </a:defRPr>
            </a:lvl1pPr>
            <a:lvl2pPr indent="0" lvl="1" marL="0" marR="0" rtl="0" algn="r">
              <a:lnSpc>
                <a:spcPct val="100000"/>
              </a:lnSpc>
              <a:spcBef>
                <a:spcPts val="0"/>
              </a:spcBef>
              <a:buNone/>
              <a:defRPr b="0" i="0" sz="600" u="none" cap="none" strike="noStrike">
                <a:solidFill>
                  <a:srgbClr val="000000"/>
                </a:solidFill>
                <a:latin typeface="Arial"/>
                <a:ea typeface="Arial"/>
                <a:cs typeface="Arial"/>
                <a:sym typeface="Arial"/>
              </a:defRPr>
            </a:lvl2pPr>
            <a:lvl3pPr indent="0" lvl="2" marL="0" marR="0" rtl="0" algn="r">
              <a:lnSpc>
                <a:spcPct val="100000"/>
              </a:lnSpc>
              <a:spcBef>
                <a:spcPts val="0"/>
              </a:spcBef>
              <a:buNone/>
              <a:defRPr b="0" i="0" sz="600" u="none" cap="none" strike="noStrike">
                <a:solidFill>
                  <a:srgbClr val="000000"/>
                </a:solidFill>
                <a:latin typeface="Arial"/>
                <a:ea typeface="Arial"/>
                <a:cs typeface="Arial"/>
                <a:sym typeface="Arial"/>
              </a:defRPr>
            </a:lvl3pPr>
            <a:lvl4pPr indent="0" lvl="3" marL="0" marR="0" rtl="0" algn="r">
              <a:lnSpc>
                <a:spcPct val="100000"/>
              </a:lnSpc>
              <a:spcBef>
                <a:spcPts val="0"/>
              </a:spcBef>
              <a:buNone/>
              <a:defRPr b="0" i="0" sz="600" u="none" cap="none" strike="noStrike">
                <a:solidFill>
                  <a:srgbClr val="000000"/>
                </a:solidFill>
                <a:latin typeface="Arial"/>
                <a:ea typeface="Arial"/>
                <a:cs typeface="Arial"/>
                <a:sym typeface="Arial"/>
              </a:defRPr>
            </a:lvl4pPr>
            <a:lvl5pPr indent="0" lvl="4" marL="0" marR="0" rtl="0" algn="r">
              <a:lnSpc>
                <a:spcPct val="100000"/>
              </a:lnSpc>
              <a:spcBef>
                <a:spcPts val="0"/>
              </a:spcBef>
              <a:buNone/>
              <a:defRPr b="0" i="0" sz="600" u="none" cap="none" strike="noStrike">
                <a:solidFill>
                  <a:srgbClr val="000000"/>
                </a:solidFill>
                <a:latin typeface="Arial"/>
                <a:ea typeface="Arial"/>
                <a:cs typeface="Arial"/>
                <a:sym typeface="Arial"/>
              </a:defRPr>
            </a:lvl5pPr>
            <a:lvl6pPr indent="0" lvl="5" marL="0" marR="0" rtl="0" algn="r">
              <a:lnSpc>
                <a:spcPct val="100000"/>
              </a:lnSpc>
              <a:spcBef>
                <a:spcPts val="0"/>
              </a:spcBef>
              <a:buNone/>
              <a:defRPr b="0" i="0" sz="600" u="none" cap="none" strike="noStrike">
                <a:solidFill>
                  <a:srgbClr val="000000"/>
                </a:solidFill>
                <a:latin typeface="Arial"/>
                <a:ea typeface="Arial"/>
                <a:cs typeface="Arial"/>
                <a:sym typeface="Arial"/>
              </a:defRPr>
            </a:lvl6pPr>
            <a:lvl7pPr indent="0" lvl="6" marL="0" marR="0" rtl="0" algn="r">
              <a:lnSpc>
                <a:spcPct val="100000"/>
              </a:lnSpc>
              <a:spcBef>
                <a:spcPts val="0"/>
              </a:spcBef>
              <a:buNone/>
              <a:defRPr b="0" i="0" sz="600" u="none" cap="none" strike="noStrike">
                <a:solidFill>
                  <a:srgbClr val="000000"/>
                </a:solidFill>
                <a:latin typeface="Arial"/>
                <a:ea typeface="Arial"/>
                <a:cs typeface="Arial"/>
                <a:sym typeface="Arial"/>
              </a:defRPr>
            </a:lvl7pPr>
            <a:lvl8pPr indent="0" lvl="7" marL="0" marR="0" rtl="0" algn="r">
              <a:lnSpc>
                <a:spcPct val="100000"/>
              </a:lnSpc>
              <a:spcBef>
                <a:spcPts val="0"/>
              </a:spcBef>
              <a:buNone/>
              <a:defRPr b="0" i="0" sz="600" u="none" cap="none" strike="noStrike">
                <a:solidFill>
                  <a:srgbClr val="000000"/>
                </a:solidFill>
                <a:latin typeface="Arial"/>
                <a:ea typeface="Arial"/>
                <a:cs typeface="Arial"/>
                <a:sym typeface="Arial"/>
              </a:defRPr>
            </a:lvl8pPr>
            <a:lvl9pPr indent="0" lvl="8" marL="0" marR="0" rtl="0" algn="r">
              <a:lnSpc>
                <a:spcPct val="100000"/>
              </a:lnSpc>
              <a:spcBef>
                <a:spcPts val="0"/>
              </a:spcBef>
              <a:buNone/>
              <a:defRPr b="0" i="0" sz="6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sz="1400">
              <a:latin typeface="Cambria"/>
              <a:ea typeface="Cambria"/>
              <a:cs typeface="Cambria"/>
              <a:sym typeface="Cambria"/>
            </a:endParaRPr>
          </a:p>
        </p:txBody>
      </p:sp>
      <p:pic>
        <p:nvPicPr>
          <p:cNvPr id="31" name="Google Shape;31;p8"/>
          <p:cNvPicPr preferRelativeResize="0"/>
          <p:nvPr/>
        </p:nvPicPr>
        <p:blipFill rotWithShape="1">
          <a:blip r:embed="rId1">
            <a:alphaModFix/>
          </a:blip>
          <a:srcRect b="0" l="0" r="0" t="0"/>
          <a:stretch/>
        </p:blipFill>
        <p:spPr>
          <a:xfrm>
            <a:off x="541800" y="405720"/>
            <a:ext cx="1712160" cy="506880"/>
          </a:xfrm>
          <a:prstGeom prst="rect">
            <a:avLst/>
          </a:prstGeom>
          <a:noFill/>
          <a:ln>
            <a:noFill/>
          </a:ln>
        </p:spPr>
      </p:pic>
      <p:sp>
        <p:nvSpPr>
          <p:cNvPr id="32" name="Google Shape;32;p8"/>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21"/>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lvl="0"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rtl="0" algn="l">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81" name="Google Shape;81;p21"/>
          <p:cNvSpPr txBox="1"/>
          <p:nvPr>
            <p:ph idx="1" type="body"/>
          </p:nvPr>
        </p:nvSpPr>
        <p:spPr>
          <a:xfrm>
            <a:off x="457200" y="1200150"/>
            <a:ext cx="8229600" cy="3725681"/>
          </a:xfrm>
          <a:prstGeom prst="rect">
            <a:avLst/>
          </a:prstGeom>
          <a:noFill/>
          <a:ln>
            <a:noFill/>
          </a:ln>
        </p:spPr>
        <p:txBody>
          <a:bodyPr anchorCtr="0" anchor="t" bIns="91425" lIns="91425" spcFirstLastPara="1" rIns="91425" wrap="square" tIns="91425">
            <a:noAutofit/>
          </a:bodyPr>
          <a:lstStyle>
            <a:lvl1pPr indent="-419100" lvl="0" marL="457200" rtl="0" algn="l">
              <a:spcBef>
                <a:spcPts val="6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381000" lvl="1" marL="914400" rtl="0" algn="l">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rtl="0" algn="l">
              <a:spcBef>
                <a:spcPts val="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42900" lvl="3" marL="18288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rtl="0" algn="l">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 name="Shape 97"/>
        <p:cNvGrpSpPr/>
        <p:nvPr/>
      </p:nvGrpSpPr>
      <p:grpSpPr>
        <a:xfrm>
          <a:off x="0" y="0"/>
          <a:ext cx="0" cy="0"/>
          <a:chOff x="0" y="0"/>
          <a:chExt cx="0" cy="0"/>
        </a:xfrm>
      </p:grpSpPr>
      <p:sp>
        <p:nvSpPr>
          <p:cNvPr id="98" name="Google Shape;98;p28"/>
          <p:cNvSpPr/>
          <p:nvPr/>
        </p:nvSpPr>
        <p:spPr>
          <a:xfrm>
            <a:off x="550080" y="4573440"/>
            <a:ext cx="391716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99" name="Google Shape;99;p28"/>
          <p:cNvSpPr/>
          <p:nvPr/>
        </p:nvSpPr>
        <p:spPr>
          <a:xfrm>
            <a:off x="4658760" y="4573440"/>
            <a:ext cx="187344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100" name="Google Shape;100;p28"/>
          <p:cNvSpPr/>
          <p:nvPr/>
        </p:nvSpPr>
        <p:spPr>
          <a:xfrm>
            <a:off x="6715800" y="4573440"/>
            <a:ext cx="187344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pic>
        <p:nvPicPr>
          <p:cNvPr id="101" name="Google Shape;101;p28"/>
          <p:cNvPicPr preferRelativeResize="0"/>
          <p:nvPr/>
        </p:nvPicPr>
        <p:blipFill rotWithShape="1">
          <a:blip r:embed="rId1">
            <a:alphaModFix/>
          </a:blip>
          <a:srcRect b="0" l="0" r="0" t="0"/>
          <a:stretch/>
        </p:blipFill>
        <p:spPr>
          <a:xfrm>
            <a:off x="541800" y="405720"/>
            <a:ext cx="1711440" cy="506160"/>
          </a:xfrm>
          <a:prstGeom prst="rect">
            <a:avLst/>
          </a:prstGeom>
          <a:noFill/>
          <a:ln>
            <a:noFill/>
          </a:ln>
        </p:spPr>
      </p:pic>
      <p:sp>
        <p:nvSpPr>
          <p:cNvPr id="102" name="Google Shape;102;p28"/>
          <p:cNvSpPr txBox="1"/>
          <p:nvPr>
            <p:ph type="title"/>
          </p:nvPr>
        </p:nvSpPr>
        <p:spPr>
          <a:xfrm>
            <a:off x="464040" y="1676520"/>
            <a:ext cx="8106480" cy="7092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3" name="Google Shape;103;p28"/>
          <p:cNvSpPr txBox="1"/>
          <p:nvPr>
            <p:ph idx="1" type="body"/>
          </p:nvPr>
        </p:nvSpPr>
        <p:spPr>
          <a:xfrm>
            <a:off x="457200" y="1203480"/>
            <a:ext cx="8228880" cy="29826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0" name="Shape 150"/>
        <p:cNvGrpSpPr/>
        <p:nvPr/>
      </p:nvGrpSpPr>
      <p:grpSpPr>
        <a:xfrm>
          <a:off x="0" y="0"/>
          <a:ext cx="0" cy="0"/>
          <a:chOff x="0" y="0"/>
          <a:chExt cx="0" cy="0"/>
        </a:xfrm>
      </p:grpSpPr>
      <p:sp>
        <p:nvSpPr>
          <p:cNvPr id="151" name="Google Shape;151;p41"/>
          <p:cNvSpPr/>
          <p:nvPr/>
        </p:nvSpPr>
        <p:spPr>
          <a:xfrm>
            <a:off x="550080" y="4573440"/>
            <a:ext cx="391752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152" name="Google Shape;152;p41"/>
          <p:cNvSpPr/>
          <p:nvPr/>
        </p:nvSpPr>
        <p:spPr>
          <a:xfrm>
            <a:off x="4658760" y="4573440"/>
            <a:ext cx="187380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153" name="Google Shape;153;p41"/>
          <p:cNvSpPr/>
          <p:nvPr/>
        </p:nvSpPr>
        <p:spPr>
          <a:xfrm>
            <a:off x="6715800" y="4573440"/>
            <a:ext cx="187380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pic>
        <p:nvPicPr>
          <p:cNvPr id="154" name="Google Shape;154;p41"/>
          <p:cNvPicPr preferRelativeResize="0"/>
          <p:nvPr/>
        </p:nvPicPr>
        <p:blipFill rotWithShape="1">
          <a:blip r:embed="rId1">
            <a:alphaModFix/>
          </a:blip>
          <a:srcRect b="0" l="0" r="0" t="0"/>
          <a:stretch/>
        </p:blipFill>
        <p:spPr>
          <a:xfrm>
            <a:off x="541800" y="405720"/>
            <a:ext cx="1711800" cy="506520"/>
          </a:xfrm>
          <a:prstGeom prst="rect">
            <a:avLst/>
          </a:prstGeom>
          <a:noFill/>
          <a:ln>
            <a:noFill/>
          </a:ln>
        </p:spPr>
      </p:pic>
      <p:sp>
        <p:nvSpPr>
          <p:cNvPr id="155" name="Google Shape;155;p41"/>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56" name="Google Shape;156;p41"/>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3" name="Shape 203"/>
        <p:cNvGrpSpPr/>
        <p:nvPr/>
      </p:nvGrpSpPr>
      <p:grpSpPr>
        <a:xfrm>
          <a:off x="0" y="0"/>
          <a:ext cx="0" cy="0"/>
          <a:chOff x="0" y="0"/>
          <a:chExt cx="0" cy="0"/>
        </a:xfrm>
      </p:grpSpPr>
      <p:sp>
        <p:nvSpPr>
          <p:cNvPr id="204" name="Google Shape;204;p54"/>
          <p:cNvSpPr txBox="1"/>
          <p:nvPr>
            <p:ph type="title"/>
          </p:nvPr>
        </p:nvSpPr>
        <p:spPr>
          <a:xfrm>
            <a:off x="311760" y="744480"/>
            <a:ext cx="8520120" cy="205236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800" u="none" cap="none" strike="noStrike"/>
            </a:lvl1pPr>
            <a:lvl2pPr indent="0" lvl="1" marL="0" marR="0" rtl="0" algn="l">
              <a:spcBef>
                <a:spcPts val="0"/>
              </a:spcBef>
              <a:spcAft>
                <a:spcPts val="0"/>
              </a:spcAft>
              <a:buSzPts val="1400"/>
              <a:buNone/>
              <a:defRPr b="0" i="0" sz="1800" u="none" cap="none" strike="noStrike"/>
            </a:lvl2pPr>
            <a:lvl3pPr indent="0" lvl="2" marL="0" marR="0" rtl="0" algn="l">
              <a:spcBef>
                <a:spcPts val="0"/>
              </a:spcBef>
              <a:spcAft>
                <a:spcPts val="0"/>
              </a:spcAft>
              <a:buSzPts val="1400"/>
              <a:buNone/>
              <a:defRPr b="0" i="0" sz="1800" u="none" cap="none" strike="noStrike"/>
            </a:lvl3pPr>
            <a:lvl4pPr indent="0" lvl="3" marL="0" marR="0" rtl="0" algn="l">
              <a:spcBef>
                <a:spcPts val="0"/>
              </a:spcBef>
              <a:spcAft>
                <a:spcPts val="0"/>
              </a:spcAft>
              <a:buSzPts val="1400"/>
              <a:buNone/>
              <a:defRPr b="0" i="0" sz="1800" u="none" cap="none" strike="noStrike"/>
            </a:lvl4pPr>
            <a:lvl5pPr indent="0" lvl="4" marL="0" marR="0" rtl="0" algn="l">
              <a:spcBef>
                <a:spcPts val="0"/>
              </a:spcBef>
              <a:spcAft>
                <a:spcPts val="0"/>
              </a:spcAft>
              <a:buSzPts val="1400"/>
              <a:buNone/>
              <a:defRPr b="0" i="0" sz="1800" u="none" cap="none" strike="noStrike"/>
            </a:lvl5pPr>
            <a:lvl6pPr indent="0" lvl="5" marL="0" marR="0" rtl="0" algn="l">
              <a:spcBef>
                <a:spcPts val="0"/>
              </a:spcBef>
              <a:spcAft>
                <a:spcPts val="0"/>
              </a:spcAft>
              <a:buSzPts val="1400"/>
              <a:buNone/>
              <a:defRPr b="0" i="0" sz="1800" u="none" cap="none" strike="noStrike"/>
            </a:lvl6pPr>
            <a:lvl7pPr indent="0" lvl="6" marL="0" marR="0" rtl="0" algn="l">
              <a:spcBef>
                <a:spcPts val="0"/>
              </a:spcBef>
              <a:spcAft>
                <a:spcPts val="0"/>
              </a:spcAft>
              <a:buSzPts val="1400"/>
              <a:buNone/>
              <a:defRPr b="0" i="0" sz="1800" u="none" cap="none" strike="noStrike"/>
            </a:lvl7pPr>
            <a:lvl8pPr indent="0" lvl="7" marL="0" marR="0" rtl="0" algn="l">
              <a:spcBef>
                <a:spcPts val="0"/>
              </a:spcBef>
              <a:spcAft>
                <a:spcPts val="0"/>
              </a:spcAft>
              <a:buSzPts val="1400"/>
              <a:buNone/>
              <a:defRPr b="0" i="0" sz="1800" u="none" cap="none" strike="noStrike"/>
            </a:lvl8pPr>
            <a:lvl9pPr indent="0" lvl="8" marL="0" marR="0" rtl="0" algn="l">
              <a:spcBef>
                <a:spcPts val="0"/>
              </a:spcBef>
              <a:spcAft>
                <a:spcPts val="0"/>
              </a:spcAft>
              <a:buSzPts val="1400"/>
              <a:buNone/>
              <a:defRPr b="0" i="0" sz="1800" u="none" cap="none" strike="noStrike"/>
            </a:lvl9pPr>
          </a:lstStyle>
          <a:p/>
        </p:txBody>
      </p:sp>
      <p:sp>
        <p:nvSpPr>
          <p:cNvPr id="205" name="Google Shape;205;p54"/>
          <p:cNvSpPr txBox="1"/>
          <p:nvPr>
            <p:ph idx="12" type="sldNum"/>
          </p:nvPr>
        </p:nvSpPr>
        <p:spPr>
          <a:xfrm>
            <a:off x="8472600" y="4663080"/>
            <a:ext cx="548280" cy="39312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buNone/>
              <a:defRPr b="0" sz="1400" strike="noStrike">
                <a:solidFill>
                  <a:srgbClr val="000000"/>
                </a:solidFill>
                <a:latin typeface="Arial"/>
                <a:ea typeface="Arial"/>
                <a:cs typeface="Arial"/>
                <a:sym typeface="Arial"/>
              </a:defRPr>
            </a:lvl1pPr>
            <a:lvl2pPr indent="0" lvl="1" marL="0" marR="0" rtl="0" algn="l">
              <a:lnSpc>
                <a:spcPct val="100000"/>
              </a:lnSpc>
              <a:spcBef>
                <a:spcPts val="0"/>
              </a:spcBef>
              <a:buNone/>
              <a:defRPr b="0" sz="1400" strike="noStrike">
                <a:solidFill>
                  <a:srgbClr val="000000"/>
                </a:solidFill>
                <a:latin typeface="Arial"/>
                <a:ea typeface="Arial"/>
                <a:cs typeface="Arial"/>
                <a:sym typeface="Arial"/>
              </a:defRPr>
            </a:lvl2pPr>
            <a:lvl3pPr indent="0" lvl="2" marL="0" marR="0" rtl="0" algn="l">
              <a:lnSpc>
                <a:spcPct val="100000"/>
              </a:lnSpc>
              <a:spcBef>
                <a:spcPts val="0"/>
              </a:spcBef>
              <a:buNone/>
              <a:defRPr b="0" sz="1400" strike="noStrike">
                <a:solidFill>
                  <a:srgbClr val="000000"/>
                </a:solidFill>
                <a:latin typeface="Arial"/>
                <a:ea typeface="Arial"/>
                <a:cs typeface="Arial"/>
                <a:sym typeface="Arial"/>
              </a:defRPr>
            </a:lvl3pPr>
            <a:lvl4pPr indent="0" lvl="3" marL="0" marR="0" rtl="0" algn="l">
              <a:lnSpc>
                <a:spcPct val="100000"/>
              </a:lnSpc>
              <a:spcBef>
                <a:spcPts val="0"/>
              </a:spcBef>
              <a:buNone/>
              <a:defRPr b="0" sz="1400" strike="noStrike">
                <a:solidFill>
                  <a:srgbClr val="000000"/>
                </a:solidFill>
                <a:latin typeface="Arial"/>
                <a:ea typeface="Arial"/>
                <a:cs typeface="Arial"/>
                <a:sym typeface="Arial"/>
              </a:defRPr>
            </a:lvl4pPr>
            <a:lvl5pPr indent="0" lvl="4" marL="0" marR="0" rtl="0" algn="l">
              <a:lnSpc>
                <a:spcPct val="100000"/>
              </a:lnSpc>
              <a:spcBef>
                <a:spcPts val="0"/>
              </a:spcBef>
              <a:buNone/>
              <a:defRPr b="0" sz="1400" strike="noStrike">
                <a:solidFill>
                  <a:srgbClr val="000000"/>
                </a:solidFill>
                <a:latin typeface="Arial"/>
                <a:ea typeface="Arial"/>
                <a:cs typeface="Arial"/>
                <a:sym typeface="Arial"/>
              </a:defRPr>
            </a:lvl5pPr>
            <a:lvl6pPr indent="0" lvl="5" marL="0" marR="0" rtl="0" algn="l">
              <a:lnSpc>
                <a:spcPct val="100000"/>
              </a:lnSpc>
              <a:spcBef>
                <a:spcPts val="0"/>
              </a:spcBef>
              <a:buNone/>
              <a:defRPr b="0" sz="1400" strike="noStrike">
                <a:solidFill>
                  <a:srgbClr val="000000"/>
                </a:solidFill>
                <a:latin typeface="Arial"/>
                <a:ea typeface="Arial"/>
                <a:cs typeface="Arial"/>
                <a:sym typeface="Arial"/>
              </a:defRPr>
            </a:lvl6pPr>
            <a:lvl7pPr indent="0" lvl="6" marL="0" marR="0" rtl="0" algn="l">
              <a:lnSpc>
                <a:spcPct val="100000"/>
              </a:lnSpc>
              <a:spcBef>
                <a:spcPts val="0"/>
              </a:spcBef>
              <a:buNone/>
              <a:defRPr b="0" sz="1400" strike="noStrike">
                <a:solidFill>
                  <a:srgbClr val="000000"/>
                </a:solidFill>
                <a:latin typeface="Arial"/>
                <a:ea typeface="Arial"/>
                <a:cs typeface="Arial"/>
                <a:sym typeface="Arial"/>
              </a:defRPr>
            </a:lvl7pPr>
            <a:lvl8pPr indent="0" lvl="7" marL="0" marR="0" rtl="0" algn="l">
              <a:lnSpc>
                <a:spcPct val="100000"/>
              </a:lnSpc>
              <a:spcBef>
                <a:spcPts val="0"/>
              </a:spcBef>
              <a:buNone/>
              <a:defRPr b="0" sz="1400" strike="noStrike">
                <a:solidFill>
                  <a:srgbClr val="000000"/>
                </a:solidFill>
                <a:latin typeface="Arial"/>
                <a:ea typeface="Arial"/>
                <a:cs typeface="Arial"/>
                <a:sym typeface="Arial"/>
              </a:defRPr>
            </a:lvl8pPr>
            <a:lvl9pPr indent="0" lvl="8" marL="0" marR="0" rtl="0" algn="l">
              <a:lnSpc>
                <a:spcPct val="100000"/>
              </a:lnSpc>
              <a:spcBef>
                <a:spcPts val="0"/>
              </a:spcBef>
              <a:buNone/>
              <a:defRPr b="0" sz="1400"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latin typeface="Cambria"/>
              <a:ea typeface="Cambria"/>
              <a:cs typeface="Cambria"/>
              <a:sym typeface="Cambria"/>
            </a:endParaRPr>
          </a:p>
        </p:txBody>
      </p:sp>
      <p:sp>
        <p:nvSpPr>
          <p:cNvPr id="206" name="Google Shape;206;p54"/>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253" name="Shape 253"/>
        <p:cNvGrpSpPr/>
        <p:nvPr/>
      </p:nvGrpSpPr>
      <p:grpSpPr>
        <a:xfrm>
          <a:off x="0" y="0"/>
          <a:ext cx="0" cy="0"/>
          <a:chOff x="0" y="0"/>
          <a:chExt cx="0" cy="0"/>
        </a:xfrm>
      </p:grpSpPr>
      <p:sp>
        <p:nvSpPr>
          <p:cNvPr id="254" name="Google Shape;254;p6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55" name="Google Shape;255;p6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256" name="Google Shape;256;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8" name="Shape 298"/>
        <p:cNvGrpSpPr/>
        <p:nvPr/>
      </p:nvGrpSpPr>
      <p:grpSpPr>
        <a:xfrm>
          <a:off x="0" y="0"/>
          <a:ext cx="0" cy="0"/>
          <a:chOff x="0" y="0"/>
          <a:chExt cx="0" cy="0"/>
        </a:xfrm>
      </p:grpSpPr>
      <p:sp>
        <p:nvSpPr>
          <p:cNvPr id="299" name="Google Shape;299;p79"/>
          <p:cNvSpPr/>
          <p:nvPr/>
        </p:nvSpPr>
        <p:spPr>
          <a:xfrm>
            <a:off x="550080" y="4573440"/>
            <a:ext cx="391752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300" name="Google Shape;300;p79"/>
          <p:cNvSpPr/>
          <p:nvPr/>
        </p:nvSpPr>
        <p:spPr>
          <a:xfrm>
            <a:off x="4658760" y="4573440"/>
            <a:ext cx="187380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sp>
        <p:nvSpPr>
          <p:cNvPr id="301" name="Google Shape;301;p79"/>
          <p:cNvSpPr/>
          <p:nvPr/>
        </p:nvSpPr>
        <p:spPr>
          <a:xfrm>
            <a:off x="6715800" y="4573440"/>
            <a:ext cx="1873800" cy="360"/>
          </a:xfrm>
          <a:custGeom>
            <a:rect b="b" l="l" r="r" t="t"/>
            <a:pathLst>
              <a:path extrusionOk="0" h="120000" w="120000">
                <a:moveTo>
                  <a:pt x="0" y="0"/>
                </a:moveTo>
                <a:lnTo>
                  <a:pt x="120000" y="120000"/>
                </a:lnTo>
              </a:path>
            </a:pathLst>
          </a:custGeom>
          <a:noFill/>
          <a:ln cap="flat" cmpd="sng" w="9525">
            <a:solidFill>
              <a:srgbClr val="000000"/>
            </a:solidFill>
            <a:prstDash val="solid"/>
            <a:round/>
            <a:headEnd len="sm" w="sm" type="none"/>
            <a:tailEnd len="sm" w="sm" type="none"/>
          </a:ln>
        </p:spPr>
      </p:sp>
      <p:pic>
        <p:nvPicPr>
          <p:cNvPr id="302" name="Google Shape;302;p79"/>
          <p:cNvPicPr preferRelativeResize="0"/>
          <p:nvPr/>
        </p:nvPicPr>
        <p:blipFill rotWithShape="1">
          <a:blip r:embed="rId1">
            <a:alphaModFix/>
          </a:blip>
          <a:srcRect b="0" l="0" r="0" t="0"/>
          <a:stretch/>
        </p:blipFill>
        <p:spPr>
          <a:xfrm>
            <a:off x="541800" y="405720"/>
            <a:ext cx="1711800" cy="506520"/>
          </a:xfrm>
          <a:prstGeom prst="rect">
            <a:avLst/>
          </a:prstGeom>
          <a:noFill/>
          <a:ln>
            <a:noFill/>
          </a:ln>
        </p:spPr>
      </p:pic>
      <p:sp>
        <p:nvSpPr>
          <p:cNvPr id="303" name="Google Shape;303;p79"/>
          <p:cNvSpPr txBox="1"/>
          <p:nvPr>
            <p:ph type="title"/>
          </p:nvPr>
        </p:nvSpPr>
        <p:spPr>
          <a:xfrm>
            <a:off x="464040" y="1676520"/>
            <a:ext cx="8106840" cy="70956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04" name="Google Shape;304;p79"/>
          <p:cNvSpPr txBox="1"/>
          <p:nvPr>
            <p:ph idx="1" type="body"/>
          </p:nvPr>
        </p:nvSpPr>
        <p:spPr>
          <a:xfrm>
            <a:off x="457200" y="1203480"/>
            <a:ext cx="8229240" cy="298296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p92"/>
          <p:cNvSpPr txBox="1"/>
          <p:nvPr>
            <p:ph type="title"/>
          </p:nvPr>
        </p:nvSpPr>
        <p:spPr>
          <a:xfrm>
            <a:off x="457202" y="205979"/>
            <a:ext cx="8229612" cy="857252"/>
          </a:xfrm>
          <a:prstGeom prst="rect">
            <a:avLst/>
          </a:prstGeom>
          <a:noFill/>
          <a:ln>
            <a:noFill/>
          </a:ln>
        </p:spPr>
        <p:txBody>
          <a:bodyPr anchorCtr="0" anchor="ctr" bIns="83750" lIns="83750" spcFirstLastPara="1" rIns="83750" wrap="square" tIns="83750">
            <a:noAutofit/>
          </a:bodyPr>
          <a:lstStyle>
            <a:lvl1pPr indent="0" lvl="0" marL="0" marR="0" rtl="0" algn="ctr">
              <a:spcBef>
                <a:spcPts val="0"/>
              </a:spcBef>
              <a:spcAft>
                <a:spcPts val="0"/>
              </a:spcAft>
              <a:buClr>
                <a:schemeClr val="dk1"/>
              </a:buClr>
              <a:buSzPts val="1300"/>
              <a:buFont typeface="Arial"/>
              <a:buNone/>
              <a:defRPr b="0" i="0" sz="4000" u="none" cap="none" strike="noStrike">
                <a:solidFill>
                  <a:schemeClr val="dk1"/>
                </a:solidFill>
                <a:latin typeface="Arial"/>
                <a:ea typeface="Arial"/>
                <a:cs typeface="Arial"/>
                <a:sym typeface="Arial"/>
              </a:defRPr>
            </a:lvl1pPr>
            <a:lvl2pPr indent="0" lvl="1">
              <a:spcBef>
                <a:spcPts val="0"/>
              </a:spcBef>
              <a:spcAft>
                <a:spcPts val="0"/>
              </a:spcAft>
              <a:buSzPts val="1300"/>
              <a:buNone/>
              <a:defRPr sz="1600"/>
            </a:lvl2pPr>
            <a:lvl3pPr indent="0" lvl="2">
              <a:spcBef>
                <a:spcPts val="0"/>
              </a:spcBef>
              <a:spcAft>
                <a:spcPts val="0"/>
              </a:spcAft>
              <a:buSzPts val="1300"/>
              <a:buNone/>
              <a:defRPr sz="1600"/>
            </a:lvl3pPr>
            <a:lvl4pPr indent="0" lvl="3">
              <a:spcBef>
                <a:spcPts val="0"/>
              </a:spcBef>
              <a:spcAft>
                <a:spcPts val="0"/>
              </a:spcAft>
              <a:buSzPts val="1300"/>
              <a:buNone/>
              <a:defRPr sz="1600"/>
            </a:lvl4pPr>
            <a:lvl5pPr indent="0" lvl="4">
              <a:spcBef>
                <a:spcPts val="0"/>
              </a:spcBef>
              <a:spcAft>
                <a:spcPts val="0"/>
              </a:spcAft>
              <a:buSzPts val="1300"/>
              <a:buNone/>
              <a:defRPr sz="1600"/>
            </a:lvl5pPr>
            <a:lvl6pPr indent="0" lvl="5">
              <a:spcBef>
                <a:spcPts val="0"/>
              </a:spcBef>
              <a:spcAft>
                <a:spcPts val="0"/>
              </a:spcAft>
              <a:buSzPts val="1300"/>
              <a:buNone/>
              <a:defRPr sz="1600"/>
            </a:lvl6pPr>
            <a:lvl7pPr indent="0" lvl="6">
              <a:spcBef>
                <a:spcPts val="0"/>
              </a:spcBef>
              <a:spcAft>
                <a:spcPts val="0"/>
              </a:spcAft>
              <a:buSzPts val="1300"/>
              <a:buNone/>
              <a:defRPr sz="1600"/>
            </a:lvl7pPr>
            <a:lvl8pPr indent="0" lvl="7">
              <a:spcBef>
                <a:spcPts val="0"/>
              </a:spcBef>
              <a:spcAft>
                <a:spcPts val="0"/>
              </a:spcAft>
              <a:buSzPts val="1300"/>
              <a:buNone/>
              <a:defRPr sz="1600"/>
            </a:lvl8pPr>
            <a:lvl9pPr indent="0" lvl="8">
              <a:spcBef>
                <a:spcPts val="0"/>
              </a:spcBef>
              <a:spcAft>
                <a:spcPts val="0"/>
              </a:spcAft>
              <a:buSzPts val="1300"/>
              <a:buNone/>
              <a:defRPr sz="1600"/>
            </a:lvl9pPr>
          </a:lstStyle>
          <a:p/>
        </p:txBody>
      </p:sp>
      <p:sp>
        <p:nvSpPr>
          <p:cNvPr id="353" name="Google Shape;353;p92"/>
          <p:cNvSpPr txBox="1"/>
          <p:nvPr>
            <p:ph idx="1" type="body"/>
          </p:nvPr>
        </p:nvSpPr>
        <p:spPr>
          <a:xfrm>
            <a:off x="457202" y="1200153"/>
            <a:ext cx="8229612" cy="3152566"/>
          </a:xfrm>
          <a:prstGeom prst="rect">
            <a:avLst/>
          </a:prstGeom>
          <a:noFill/>
          <a:ln>
            <a:noFill/>
          </a:ln>
        </p:spPr>
        <p:txBody>
          <a:bodyPr anchorCtr="0" anchor="t" bIns="83750" lIns="83750" spcFirstLastPara="1" rIns="83750" wrap="square" tIns="83750">
            <a:noAutofit/>
          </a:bodyPr>
          <a:lstStyle>
            <a:lvl1pPr indent="-412750" lvl="0" marL="457200" marR="0" rtl="0" algn="l">
              <a:spcBef>
                <a:spcPts val="600"/>
              </a:spcBef>
              <a:spcAft>
                <a:spcPts val="0"/>
              </a:spcAft>
              <a:buClr>
                <a:schemeClr val="dk1"/>
              </a:buClr>
              <a:buSzPts val="2900"/>
              <a:buFont typeface="Arial"/>
              <a:buChar char="•"/>
              <a:defRPr b="0" i="0" sz="2900" u="none" cap="none" strike="noStrike">
                <a:solidFill>
                  <a:schemeClr val="dk1"/>
                </a:solidFill>
                <a:latin typeface="Arial"/>
                <a:ea typeface="Arial"/>
                <a:cs typeface="Arial"/>
                <a:sym typeface="Arial"/>
              </a:defRPr>
            </a:lvl1pPr>
            <a:lvl2pPr indent="-393700" lvl="1" marL="914400" marR="0" rtl="0" algn="l">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368300" lvl="2" marL="1371600" marR="0" rtl="0" algn="l">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342900" lvl="3" marL="1828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4" name="Google Shape;354;p92"/>
          <p:cNvSpPr txBox="1"/>
          <p:nvPr>
            <p:ph idx="10" type="dt"/>
          </p:nvPr>
        </p:nvSpPr>
        <p:spPr>
          <a:xfrm>
            <a:off x="6627255" y="4651575"/>
            <a:ext cx="123197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55" name="Google Shape;355;p92"/>
          <p:cNvSpPr txBox="1"/>
          <p:nvPr>
            <p:ph idx="11" type="ftr"/>
          </p:nvPr>
        </p:nvSpPr>
        <p:spPr>
          <a:xfrm>
            <a:off x="445816" y="4651575"/>
            <a:ext cx="2895605" cy="273845"/>
          </a:xfrm>
          <a:prstGeom prst="rect">
            <a:avLst/>
          </a:prstGeom>
          <a:noFill/>
          <a:ln>
            <a:noFill/>
          </a:ln>
        </p:spPr>
        <p:txBody>
          <a:bodyPr anchorCtr="0" anchor="t" bIns="83750" lIns="83750" spcFirstLastPara="1" rIns="83750" wrap="square" tIns="83750">
            <a:noAutofit/>
          </a:bodyPr>
          <a:lstStyle>
            <a:lvl1pPr indent="0" lvl="0" marL="0" marR="0" rtl="0" algn="l">
              <a:spcBef>
                <a:spcPts val="0"/>
              </a:spcBef>
              <a:spcAft>
                <a:spcPts val="0"/>
              </a:spcAft>
              <a:buSzPts val="1300"/>
              <a:buNone/>
              <a:defRPr b="0" i="0" sz="600" u="none" cap="none" strike="noStrike">
                <a:solidFill>
                  <a:schemeClr val="dk1"/>
                </a:solidFill>
                <a:latin typeface="Arial"/>
                <a:ea typeface="Arial"/>
                <a:cs typeface="Arial"/>
                <a:sym typeface="Arial"/>
              </a:defRPr>
            </a:lvl1pPr>
            <a:lvl2pPr indent="0" lvl="1" marL="4191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2pPr>
            <a:lvl3pPr indent="0" lvl="2" marL="8382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3pPr>
            <a:lvl4pPr indent="0" lvl="3" marL="125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4pPr>
            <a:lvl5pPr indent="0" lvl="4" marL="167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5pPr>
            <a:lvl6pPr indent="0" lvl="5" marL="209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6pPr>
            <a:lvl7pPr indent="-12700" lvl="6" marL="25273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7pPr>
            <a:lvl8pPr indent="-12700" lvl="7" marL="29464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8pPr>
            <a:lvl9pPr indent="-12700" lvl="8" marL="3365500" marR="0" rtl="0" algn="l">
              <a:spcBef>
                <a:spcPts val="0"/>
              </a:spcBef>
              <a:spcAft>
                <a:spcPts val="0"/>
              </a:spcAft>
              <a:buSzPts val="1300"/>
              <a:buNone/>
              <a:defRPr b="0" i="0" sz="1600" u="none" cap="none" strike="noStrike">
                <a:solidFill>
                  <a:schemeClr val="dk1"/>
                </a:solidFill>
                <a:latin typeface="Arial"/>
                <a:ea typeface="Arial"/>
                <a:cs typeface="Arial"/>
                <a:sym typeface="Arial"/>
              </a:defRPr>
            </a:lvl9pPr>
          </a:lstStyle>
          <a:p/>
        </p:txBody>
      </p:sp>
      <p:sp>
        <p:nvSpPr>
          <p:cNvPr id="356" name="Google Shape;356;p92"/>
          <p:cNvSpPr txBox="1"/>
          <p:nvPr>
            <p:ph idx="12" type="sldNum"/>
          </p:nvPr>
        </p:nvSpPr>
        <p:spPr>
          <a:xfrm>
            <a:off x="7874464" y="4651575"/>
            <a:ext cx="807790" cy="273845"/>
          </a:xfrm>
          <a:prstGeom prst="rect">
            <a:avLst/>
          </a:prstGeom>
          <a:noFill/>
          <a:ln>
            <a:noFill/>
          </a:ln>
        </p:spPr>
        <p:txBody>
          <a:bodyPr anchorCtr="0" anchor="t" bIns="42025" lIns="84050" spcFirstLastPara="1" rIns="84050" wrap="square" tIns="42025">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r>
              <a:rPr lang="en"/>
              <a:t>Side </a:t>
            </a:r>
            <a:fld id="{00000000-1234-1234-1234-123412341234}" type="slidenum">
              <a:rPr lang="en"/>
              <a:t>‹#›</a:t>
            </a:fld>
            <a:endParaRPr/>
          </a:p>
        </p:txBody>
      </p:sp>
      <p:cxnSp>
        <p:nvCxnSpPr>
          <p:cNvPr id="357" name="Google Shape;357;p92"/>
          <p:cNvCxnSpPr/>
          <p:nvPr/>
        </p:nvCxnSpPr>
        <p:spPr>
          <a:xfrm>
            <a:off x="550173" y="4573455"/>
            <a:ext cx="3918365" cy="0"/>
          </a:xfrm>
          <a:prstGeom prst="straightConnector1">
            <a:avLst/>
          </a:prstGeom>
          <a:noFill/>
          <a:ln cap="flat" cmpd="sng" w="9525">
            <a:solidFill>
              <a:schemeClr val="dk1"/>
            </a:solidFill>
            <a:prstDash val="solid"/>
            <a:round/>
            <a:headEnd len="sm" w="sm" type="none"/>
            <a:tailEnd len="sm" w="sm" type="none"/>
          </a:ln>
        </p:spPr>
      </p:cxnSp>
      <p:cxnSp>
        <p:nvCxnSpPr>
          <p:cNvPr id="358" name="Google Shape;358;p92"/>
          <p:cNvCxnSpPr/>
          <p:nvPr/>
        </p:nvCxnSpPr>
        <p:spPr>
          <a:xfrm>
            <a:off x="4658737" y="4573455"/>
            <a:ext cx="1874626" cy="0"/>
          </a:xfrm>
          <a:prstGeom prst="straightConnector1">
            <a:avLst/>
          </a:prstGeom>
          <a:noFill/>
          <a:ln cap="flat" cmpd="sng" w="9525">
            <a:solidFill>
              <a:schemeClr val="dk1"/>
            </a:solidFill>
            <a:prstDash val="solid"/>
            <a:round/>
            <a:headEnd len="sm" w="sm" type="none"/>
            <a:tailEnd len="sm" w="sm" type="none"/>
          </a:ln>
        </p:spPr>
      </p:cxnSp>
      <p:cxnSp>
        <p:nvCxnSpPr>
          <p:cNvPr id="359" name="Google Shape;359;p92"/>
          <p:cNvCxnSpPr/>
          <p:nvPr/>
        </p:nvCxnSpPr>
        <p:spPr>
          <a:xfrm>
            <a:off x="6715630" y="4573455"/>
            <a:ext cx="1874626" cy="0"/>
          </a:xfrm>
          <a:prstGeom prst="straightConnector1">
            <a:avLst/>
          </a:prstGeom>
          <a:noFill/>
          <a:ln cap="flat" cmpd="sng" w="9525">
            <a:solidFill>
              <a:schemeClr val="dk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0"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1.png"/><Relationship Id="rId5" Type="http://schemas.openxmlformats.org/officeDocument/2006/relationships/image" Target="../media/image29.png"/><Relationship Id="rId6" Type="http://schemas.openxmlformats.org/officeDocument/2006/relationships/image" Target="../media/image6.jpg"/><Relationship Id="rId7" Type="http://schemas.openxmlformats.org/officeDocument/2006/relationships/image" Target="../media/image16.png"/><Relationship Id="rId8"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0.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72.png"/><Relationship Id="rId5" Type="http://schemas.openxmlformats.org/officeDocument/2006/relationships/image" Target="../media/image75.png"/><Relationship Id="rId6" Type="http://schemas.openxmlformats.org/officeDocument/2006/relationships/image" Target="../media/image68.png"/><Relationship Id="rId7" Type="http://schemas.openxmlformats.org/officeDocument/2006/relationships/image" Target="../media/image79.png"/><Relationship Id="rId8"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52.png"/><Relationship Id="rId7" Type="http://schemas.openxmlformats.org/officeDocument/2006/relationships/image" Target="../media/image43.png"/><Relationship Id="rId8"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9.gif"/><Relationship Id="rId4" Type="http://schemas.openxmlformats.org/officeDocument/2006/relationships/image" Target="../media/image56.jpg"/><Relationship Id="rId5" Type="http://schemas.openxmlformats.org/officeDocument/2006/relationships/image" Target="../media/image59.gif"/><Relationship Id="rId6"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Relationship Id="rId3" Type="http://schemas.openxmlformats.org/officeDocument/2006/relationships/image" Target="../media/image54.gif"/><Relationship Id="rId4" Type="http://schemas.openxmlformats.org/officeDocument/2006/relationships/image" Target="../media/image57.gif"/><Relationship Id="rId5" Type="http://schemas.openxmlformats.org/officeDocument/2006/relationships/image" Target="../media/image58.gif"/><Relationship Id="rId6" Type="http://schemas.openxmlformats.org/officeDocument/2006/relationships/image" Target="../media/image53.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4.xml"/><Relationship Id="rId3" Type="http://schemas.openxmlformats.org/officeDocument/2006/relationships/image" Target="../media/image55.gif"/><Relationship Id="rId4" Type="http://schemas.openxmlformats.org/officeDocument/2006/relationships/image" Target="../media/image5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63.png"/><Relationship Id="rId4" Type="http://schemas.openxmlformats.org/officeDocument/2006/relationships/image" Target="../media/image73.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64.png"/><Relationship Id="rId8"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9.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82.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 Id="rId3" Type="http://schemas.openxmlformats.org/officeDocument/2006/relationships/image" Target="../media/image92.png"/><Relationship Id="rId4" Type="http://schemas.openxmlformats.org/officeDocument/2006/relationships/image" Target="../media/image91.png"/><Relationship Id="rId5"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8.png"/><Relationship Id="rId6" Type="http://schemas.openxmlformats.org/officeDocument/2006/relationships/image" Target="../media/image8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4.jpg"/><Relationship Id="rId4" Type="http://schemas.openxmlformats.org/officeDocument/2006/relationships/hyperlink" Target="http://wileyonlinelibrary.com/journal/qj"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6.xml"/><Relationship Id="rId3" Type="http://schemas.openxmlformats.org/officeDocument/2006/relationships/image" Target="../media/image8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7.xml"/><Relationship Id="rId3" Type="http://schemas.openxmlformats.org/officeDocument/2006/relationships/image" Target="../media/image83.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103"/>
          <p:cNvSpPr txBox="1"/>
          <p:nvPr/>
        </p:nvSpPr>
        <p:spPr>
          <a:xfrm>
            <a:off x="2548625" y="4665925"/>
            <a:ext cx="60984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03"/>
          <p:cNvSpPr txBox="1"/>
          <p:nvPr>
            <p:ph type="title"/>
          </p:nvPr>
        </p:nvSpPr>
        <p:spPr>
          <a:xfrm>
            <a:off x="1212562" y="203178"/>
            <a:ext cx="7834200" cy="84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Data assimilation in DMI-HARMONIE</a:t>
            </a:r>
            <a:endParaRPr b="1" sz="2400">
              <a:solidFill>
                <a:srgbClr val="0000FF"/>
              </a:solidFill>
              <a:latin typeface="Comfortaa"/>
              <a:ea typeface="Comfortaa"/>
              <a:cs typeface="Comfortaa"/>
              <a:sym typeface="Comfortaa"/>
            </a:endParaRPr>
          </a:p>
        </p:txBody>
      </p:sp>
      <p:sp>
        <p:nvSpPr>
          <p:cNvPr id="451" name="Google Shape;451;p103"/>
          <p:cNvSpPr txBox="1"/>
          <p:nvPr>
            <p:ph idx="4294967295" type="body"/>
          </p:nvPr>
        </p:nvSpPr>
        <p:spPr>
          <a:xfrm>
            <a:off x="181975" y="1049775"/>
            <a:ext cx="5040600" cy="16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p>
          <a:p>
            <a:pPr indent="-317500" lvl="0" marL="457200" rtl="0" algn="l">
              <a:spcBef>
                <a:spcPts val="0"/>
              </a:spcBef>
              <a:spcAft>
                <a:spcPts val="0"/>
              </a:spcAft>
              <a:buSzPts val="1400"/>
              <a:buFont typeface="Comfortaa"/>
              <a:buChar char="●"/>
            </a:pPr>
            <a:r>
              <a:rPr lang="en" sz="1400">
                <a:latin typeface="Comfortaa"/>
                <a:ea typeface="Comfortaa"/>
                <a:cs typeface="Comfortaa"/>
                <a:sym typeface="Comfortaa"/>
              </a:rPr>
              <a:t>What is HARMONIE?</a:t>
            </a:r>
            <a:endParaRPr sz="1400">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 sz="1400">
                <a:latin typeface="Comfortaa"/>
                <a:ea typeface="Comfortaa"/>
                <a:cs typeface="Comfortaa"/>
                <a:sym typeface="Comfortaa"/>
              </a:rPr>
              <a:t>D</a:t>
            </a:r>
            <a:r>
              <a:rPr lang="en" sz="1400">
                <a:latin typeface="Comfortaa"/>
                <a:ea typeface="Comfortaa"/>
                <a:cs typeface="Comfortaa"/>
                <a:sym typeface="Comfortaa"/>
              </a:rPr>
              <a:t>ata assimilation in NWP : some basics</a:t>
            </a:r>
            <a:endParaRPr sz="1400">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 sz="1400">
                <a:latin typeface="Comfortaa"/>
                <a:ea typeface="Comfortaa"/>
                <a:cs typeface="Comfortaa"/>
                <a:sym typeface="Comfortaa"/>
              </a:rPr>
              <a:t>Why LAM ?</a:t>
            </a:r>
            <a:endParaRPr sz="1400">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 sz="1400">
                <a:latin typeface="Comfortaa"/>
                <a:ea typeface="Comfortaa"/>
                <a:cs typeface="Comfortaa"/>
                <a:sym typeface="Comfortaa"/>
              </a:rPr>
              <a:t>E</a:t>
            </a:r>
            <a:r>
              <a:rPr lang="en" sz="1400">
                <a:latin typeface="Comfortaa"/>
                <a:ea typeface="Comfortaa"/>
                <a:cs typeface="Comfortaa"/>
                <a:sym typeface="Comfortaa"/>
              </a:rPr>
              <a:t>nsemble sub-km nowcasting</a:t>
            </a:r>
            <a:endParaRPr sz="1400">
              <a:latin typeface="Comfortaa"/>
              <a:ea typeface="Comfortaa"/>
              <a:cs typeface="Comfortaa"/>
              <a:sym typeface="Comfortaa"/>
            </a:endParaRPr>
          </a:p>
          <a:p>
            <a:pPr indent="0" lvl="0" marL="0" rtl="0" algn="l">
              <a:spcBef>
                <a:spcPts val="0"/>
              </a:spcBef>
              <a:spcAft>
                <a:spcPts val="0"/>
              </a:spcAft>
              <a:buNone/>
            </a:pPr>
            <a:r>
              <a:t/>
            </a:r>
            <a:endParaRPr sz="1400">
              <a:latin typeface="Comfortaa"/>
              <a:ea typeface="Comfortaa"/>
              <a:cs typeface="Comfortaa"/>
              <a:sym typeface="Comfortaa"/>
            </a:endParaRPr>
          </a:p>
          <a:p>
            <a:pPr indent="0" lvl="0" marL="0" rtl="0" algn="l">
              <a:spcBef>
                <a:spcPts val="0"/>
              </a:spcBef>
              <a:spcAft>
                <a:spcPts val="0"/>
              </a:spcAft>
              <a:buNone/>
            </a:pPr>
            <a:r>
              <a:t/>
            </a:r>
            <a:endParaRPr sz="1400">
              <a:latin typeface="Comfortaa"/>
              <a:ea typeface="Comfortaa"/>
              <a:cs typeface="Comfortaa"/>
              <a:sym typeface="Comfortaa"/>
            </a:endParaRPr>
          </a:p>
          <a:p>
            <a:pPr indent="0" lvl="0" marL="914400" rtl="0" algn="l">
              <a:spcBef>
                <a:spcPts val="0"/>
              </a:spcBef>
              <a:spcAft>
                <a:spcPts val="0"/>
              </a:spcAft>
              <a:buNone/>
            </a:pPr>
            <a:r>
              <a:t/>
            </a:r>
            <a:endParaRPr sz="1400"/>
          </a:p>
          <a:p>
            <a:pPr indent="0" lvl="0" marL="91440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203200" rtl="0" algn="l">
              <a:spcBef>
                <a:spcPts val="0"/>
              </a:spcBef>
              <a:spcAft>
                <a:spcPts val="0"/>
              </a:spcAft>
              <a:buNone/>
            </a:pPr>
            <a:r>
              <a:t/>
            </a:r>
            <a:endParaRPr/>
          </a:p>
          <a:p>
            <a:pPr indent="0" lvl="0" marL="0" rtl="0" algn="ctr">
              <a:spcBef>
                <a:spcPts val="0"/>
              </a:spcBef>
              <a:spcAft>
                <a:spcPts val="0"/>
              </a:spcAft>
              <a:buNone/>
            </a:pPr>
            <a:r>
              <a:rPr lang="en"/>
              <a:t>	</a:t>
            </a:r>
            <a:endParaRPr/>
          </a:p>
          <a:p>
            <a:pPr indent="0" lvl="0" marL="0" rtl="0" algn="ctr">
              <a:spcBef>
                <a:spcPts val="0"/>
              </a:spcBef>
              <a:spcAft>
                <a:spcPts val="0"/>
              </a:spcAft>
              <a:buNone/>
            </a:pPr>
            <a:r>
              <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t/>
            </a:r>
            <a:endParaRPr sz="1600"/>
          </a:p>
          <a:p>
            <a:pPr indent="0" lvl="0" marL="0" rtl="0" algn="l">
              <a:spcBef>
                <a:spcPts val="0"/>
              </a:spcBef>
              <a:spcAft>
                <a:spcPts val="0"/>
              </a:spcAft>
              <a:buNone/>
            </a:pPr>
            <a:r>
              <a:t/>
            </a:r>
            <a:endParaRPr/>
          </a:p>
        </p:txBody>
      </p:sp>
      <p:pic>
        <p:nvPicPr>
          <p:cNvPr id="452" name="Google Shape;452;p103"/>
          <p:cNvPicPr preferRelativeResize="0"/>
          <p:nvPr/>
        </p:nvPicPr>
        <p:blipFill>
          <a:blip r:embed="rId3">
            <a:alphaModFix/>
          </a:blip>
          <a:stretch>
            <a:fillRect/>
          </a:stretch>
        </p:blipFill>
        <p:spPr>
          <a:xfrm>
            <a:off x="5378100" y="1186578"/>
            <a:ext cx="3360375" cy="2890724"/>
          </a:xfrm>
          <a:prstGeom prst="rect">
            <a:avLst/>
          </a:prstGeom>
          <a:noFill/>
          <a:ln>
            <a:noFill/>
          </a:ln>
        </p:spPr>
      </p:pic>
      <p:sp>
        <p:nvSpPr>
          <p:cNvPr id="453" name="Google Shape;453;p103"/>
          <p:cNvSpPr txBox="1"/>
          <p:nvPr/>
        </p:nvSpPr>
        <p:spPr>
          <a:xfrm>
            <a:off x="1462450" y="4599600"/>
            <a:ext cx="7334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Comfortaa"/>
                <a:ea typeface="Comfortaa"/>
                <a:cs typeface="Comfortaa"/>
                <a:sym typeface="Comfortaa"/>
              </a:rPr>
              <a:t>Xiaohua Yang, Chefkonsulent, F &amp; U, DMI, 19 Jan 2021</a:t>
            </a:r>
            <a:endParaRPr>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112"/>
          <p:cNvSpPr txBox="1"/>
          <p:nvPr/>
        </p:nvSpPr>
        <p:spPr>
          <a:xfrm>
            <a:off x="1025600" y="253500"/>
            <a:ext cx="7782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Representation of major </a:t>
            </a:r>
            <a:r>
              <a:rPr b="1" lang="en" sz="2400">
                <a:solidFill>
                  <a:srgbClr val="0000FF"/>
                </a:solidFill>
                <a:latin typeface="Comfortaa"/>
                <a:ea typeface="Comfortaa"/>
                <a:cs typeface="Comfortaa"/>
                <a:sym typeface="Comfortaa"/>
              </a:rPr>
              <a:t>flashfloods in DANRA</a:t>
            </a:r>
            <a:endParaRPr b="1" sz="2400">
              <a:solidFill>
                <a:srgbClr val="0000FF"/>
              </a:solidFill>
              <a:latin typeface="Comfortaa"/>
              <a:ea typeface="Comfortaa"/>
              <a:cs typeface="Comfortaa"/>
              <a:sym typeface="Comfortaa"/>
            </a:endParaRPr>
          </a:p>
        </p:txBody>
      </p:sp>
      <p:sp>
        <p:nvSpPr>
          <p:cNvPr id="546" name="Google Shape;546;p112"/>
          <p:cNvSpPr txBox="1"/>
          <p:nvPr/>
        </p:nvSpPr>
        <p:spPr>
          <a:xfrm>
            <a:off x="6069875" y="4604250"/>
            <a:ext cx="733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47" name="Google Shape;547;p112"/>
          <p:cNvPicPr preferRelativeResize="0"/>
          <p:nvPr/>
        </p:nvPicPr>
        <p:blipFill rotWithShape="1">
          <a:blip r:embed="rId3">
            <a:alphaModFix/>
          </a:blip>
          <a:srcRect b="7095" l="2240" r="59130" t="3659"/>
          <a:stretch/>
        </p:blipFill>
        <p:spPr>
          <a:xfrm>
            <a:off x="76200" y="1024500"/>
            <a:ext cx="2152650" cy="1752600"/>
          </a:xfrm>
          <a:prstGeom prst="rect">
            <a:avLst/>
          </a:prstGeom>
          <a:noFill/>
          <a:ln>
            <a:noFill/>
          </a:ln>
        </p:spPr>
      </p:pic>
      <p:pic>
        <p:nvPicPr>
          <p:cNvPr id="548" name="Google Shape;548;p112"/>
          <p:cNvPicPr preferRelativeResize="0"/>
          <p:nvPr/>
        </p:nvPicPr>
        <p:blipFill rotWithShape="1">
          <a:blip r:embed="rId4">
            <a:alphaModFix/>
          </a:blip>
          <a:srcRect b="5820" l="52185" r="1861" t="0"/>
          <a:stretch/>
        </p:blipFill>
        <p:spPr>
          <a:xfrm>
            <a:off x="2076450" y="872100"/>
            <a:ext cx="2486025" cy="1876425"/>
          </a:xfrm>
          <a:prstGeom prst="rect">
            <a:avLst/>
          </a:prstGeom>
          <a:noFill/>
          <a:ln>
            <a:noFill/>
          </a:ln>
        </p:spPr>
      </p:pic>
      <p:pic>
        <p:nvPicPr>
          <p:cNvPr id="549" name="Google Shape;549;p112"/>
          <p:cNvPicPr preferRelativeResize="0"/>
          <p:nvPr/>
        </p:nvPicPr>
        <p:blipFill rotWithShape="1">
          <a:blip r:embed="rId5">
            <a:alphaModFix/>
          </a:blip>
          <a:srcRect b="4479" l="2400" r="58567" t="3167"/>
          <a:stretch/>
        </p:blipFill>
        <p:spPr>
          <a:xfrm>
            <a:off x="76200" y="2929500"/>
            <a:ext cx="2152650" cy="1674750"/>
          </a:xfrm>
          <a:prstGeom prst="rect">
            <a:avLst/>
          </a:prstGeom>
          <a:noFill/>
          <a:ln>
            <a:noFill/>
          </a:ln>
        </p:spPr>
      </p:pic>
      <p:pic>
        <p:nvPicPr>
          <p:cNvPr id="550" name="Google Shape;550;p112"/>
          <p:cNvPicPr preferRelativeResize="0"/>
          <p:nvPr/>
        </p:nvPicPr>
        <p:blipFill rotWithShape="1">
          <a:blip r:embed="rId6">
            <a:alphaModFix/>
          </a:blip>
          <a:srcRect b="4007" l="52916" r="0" t="4080"/>
          <a:stretch/>
        </p:blipFill>
        <p:spPr>
          <a:xfrm>
            <a:off x="2066925" y="2891400"/>
            <a:ext cx="2505075" cy="1752600"/>
          </a:xfrm>
          <a:prstGeom prst="rect">
            <a:avLst/>
          </a:prstGeom>
          <a:noFill/>
          <a:ln>
            <a:noFill/>
          </a:ln>
        </p:spPr>
      </p:pic>
      <p:pic>
        <p:nvPicPr>
          <p:cNvPr id="551" name="Google Shape;551;p112"/>
          <p:cNvPicPr preferRelativeResize="0"/>
          <p:nvPr/>
        </p:nvPicPr>
        <p:blipFill rotWithShape="1">
          <a:blip r:embed="rId7">
            <a:alphaModFix/>
          </a:blip>
          <a:srcRect b="6489" l="1774" r="59814" t="4984"/>
          <a:stretch/>
        </p:blipFill>
        <p:spPr>
          <a:xfrm>
            <a:off x="4638675" y="1026151"/>
            <a:ext cx="2200275" cy="1674750"/>
          </a:xfrm>
          <a:prstGeom prst="rect">
            <a:avLst/>
          </a:prstGeom>
          <a:noFill/>
          <a:ln>
            <a:noFill/>
          </a:ln>
        </p:spPr>
      </p:pic>
      <p:pic>
        <p:nvPicPr>
          <p:cNvPr id="552" name="Google Shape;552;p112"/>
          <p:cNvPicPr preferRelativeResize="0"/>
          <p:nvPr/>
        </p:nvPicPr>
        <p:blipFill rotWithShape="1">
          <a:blip r:embed="rId8">
            <a:alphaModFix/>
          </a:blip>
          <a:srcRect b="4787" l="55918" r="0" t="3679"/>
          <a:stretch/>
        </p:blipFill>
        <p:spPr>
          <a:xfrm>
            <a:off x="6838950" y="1025325"/>
            <a:ext cx="2402475" cy="1674750"/>
          </a:xfrm>
          <a:prstGeom prst="rect">
            <a:avLst/>
          </a:prstGeom>
          <a:noFill/>
          <a:ln>
            <a:noFill/>
          </a:ln>
        </p:spPr>
      </p:pic>
      <p:pic>
        <p:nvPicPr>
          <p:cNvPr id="553" name="Google Shape;553;p112"/>
          <p:cNvPicPr preferRelativeResize="0"/>
          <p:nvPr/>
        </p:nvPicPr>
        <p:blipFill rotWithShape="1">
          <a:blip r:embed="rId9">
            <a:alphaModFix/>
          </a:blip>
          <a:srcRect b="6245" l="2242" r="57636" t="3501"/>
          <a:stretch/>
        </p:blipFill>
        <p:spPr>
          <a:xfrm>
            <a:off x="4714875" y="2777100"/>
            <a:ext cx="2200275" cy="1862125"/>
          </a:xfrm>
          <a:prstGeom prst="rect">
            <a:avLst/>
          </a:prstGeom>
          <a:noFill/>
          <a:ln>
            <a:noFill/>
          </a:ln>
        </p:spPr>
      </p:pic>
      <p:pic>
        <p:nvPicPr>
          <p:cNvPr id="554" name="Google Shape;554;p112"/>
          <p:cNvPicPr preferRelativeResize="0"/>
          <p:nvPr/>
        </p:nvPicPr>
        <p:blipFill rotWithShape="1">
          <a:blip r:embed="rId10">
            <a:alphaModFix/>
          </a:blip>
          <a:srcRect b="4149" l="54362" r="0" t="4250"/>
          <a:stretch/>
        </p:blipFill>
        <p:spPr>
          <a:xfrm>
            <a:off x="6878150" y="2777100"/>
            <a:ext cx="2265850" cy="1862125"/>
          </a:xfrm>
          <a:prstGeom prst="rect">
            <a:avLst/>
          </a:prstGeom>
          <a:noFill/>
          <a:ln>
            <a:noFill/>
          </a:ln>
        </p:spPr>
      </p:pic>
      <p:sp>
        <p:nvSpPr>
          <p:cNvPr id="555" name="Google Shape;555;p112"/>
          <p:cNvSpPr/>
          <p:nvPr/>
        </p:nvSpPr>
        <p:spPr>
          <a:xfrm>
            <a:off x="890950" y="17869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12"/>
          <p:cNvSpPr/>
          <p:nvPr/>
        </p:nvSpPr>
        <p:spPr>
          <a:xfrm>
            <a:off x="1576750" y="36919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12"/>
          <p:cNvSpPr/>
          <p:nvPr/>
        </p:nvSpPr>
        <p:spPr>
          <a:xfrm>
            <a:off x="6148750" y="35395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12"/>
          <p:cNvSpPr/>
          <p:nvPr/>
        </p:nvSpPr>
        <p:spPr>
          <a:xfrm>
            <a:off x="6072550" y="18631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12"/>
          <p:cNvSpPr/>
          <p:nvPr/>
        </p:nvSpPr>
        <p:spPr>
          <a:xfrm>
            <a:off x="2872150" y="17107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12"/>
          <p:cNvSpPr/>
          <p:nvPr/>
        </p:nvSpPr>
        <p:spPr>
          <a:xfrm>
            <a:off x="3481750" y="36919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12"/>
          <p:cNvSpPr/>
          <p:nvPr/>
        </p:nvSpPr>
        <p:spPr>
          <a:xfrm>
            <a:off x="8206150" y="19393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12"/>
          <p:cNvSpPr/>
          <p:nvPr/>
        </p:nvSpPr>
        <p:spPr>
          <a:xfrm>
            <a:off x="8129950" y="3615750"/>
            <a:ext cx="262800" cy="227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12"/>
          <p:cNvSpPr txBox="1"/>
          <p:nvPr/>
        </p:nvSpPr>
        <p:spPr>
          <a:xfrm>
            <a:off x="1576750" y="1386750"/>
            <a:ext cx="10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20070820</a:t>
            </a:r>
            <a:endParaRPr b="1">
              <a:solidFill>
                <a:srgbClr val="FF0000"/>
              </a:solidFill>
            </a:endParaRPr>
          </a:p>
        </p:txBody>
      </p:sp>
      <p:sp>
        <p:nvSpPr>
          <p:cNvPr id="564" name="Google Shape;564;p112"/>
          <p:cNvSpPr txBox="1"/>
          <p:nvPr/>
        </p:nvSpPr>
        <p:spPr>
          <a:xfrm>
            <a:off x="2055725" y="4604250"/>
            <a:ext cx="567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(Yang, Hintz, Aros &amp; Amstrup , 2021, DMI report 21-31 on DANRA)</a:t>
            </a:r>
            <a:endParaRPr/>
          </a:p>
        </p:txBody>
      </p:sp>
      <p:sp>
        <p:nvSpPr>
          <p:cNvPr id="565" name="Google Shape;565;p112"/>
          <p:cNvSpPr txBox="1"/>
          <p:nvPr/>
        </p:nvSpPr>
        <p:spPr>
          <a:xfrm>
            <a:off x="1839550" y="3124813"/>
            <a:ext cx="10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20110702</a:t>
            </a:r>
            <a:endParaRPr b="1">
              <a:solidFill>
                <a:srgbClr val="FF0000"/>
              </a:solidFill>
            </a:endParaRPr>
          </a:p>
        </p:txBody>
      </p:sp>
      <p:sp>
        <p:nvSpPr>
          <p:cNvPr id="566" name="Google Shape;566;p112"/>
          <p:cNvSpPr txBox="1"/>
          <p:nvPr/>
        </p:nvSpPr>
        <p:spPr>
          <a:xfrm>
            <a:off x="6591300" y="1492975"/>
            <a:ext cx="10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20100814</a:t>
            </a:r>
            <a:endParaRPr b="1">
              <a:solidFill>
                <a:srgbClr val="FF0000"/>
              </a:solidFill>
            </a:endParaRPr>
          </a:p>
        </p:txBody>
      </p:sp>
      <p:sp>
        <p:nvSpPr>
          <p:cNvPr id="567" name="Google Shape;567;p112"/>
          <p:cNvSpPr txBox="1"/>
          <p:nvPr/>
        </p:nvSpPr>
        <p:spPr>
          <a:xfrm>
            <a:off x="6515100" y="2940775"/>
            <a:ext cx="10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20140830</a:t>
            </a:r>
            <a:endParaRPr b="1">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p113"/>
          <p:cNvPicPr preferRelativeResize="0"/>
          <p:nvPr/>
        </p:nvPicPr>
        <p:blipFill rotWithShape="1">
          <a:blip r:embed="rId3">
            <a:alphaModFix/>
          </a:blip>
          <a:srcRect b="9265" l="15722" r="6866" t="18797"/>
          <a:stretch/>
        </p:blipFill>
        <p:spPr>
          <a:xfrm>
            <a:off x="1078450" y="2524425"/>
            <a:ext cx="3493550" cy="2516450"/>
          </a:xfrm>
          <a:prstGeom prst="rect">
            <a:avLst/>
          </a:prstGeom>
          <a:noFill/>
          <a:ln>
            <a:noFill/>
          </a:ln>
        </p:spPr>
      </p:pic>
      <p:pic>
        <p:nvPicPr>
          <p:cNvPr id="573" name="Google Shape;573;p113"/>
          <p:cNvPicPr preferRelativeResize="0"/>
          <p:nvPr/>
        </p:nvPicPr>
        <p:blipFill rotWithShape="1">
          <a:blip r:embed="rId4">
            <a:alphaModFix/>
          </a:blip>
          <a:srcRect b="26610" l="20362" r="9688" t="0"/>
          <a:stretch/>
        </p:blipFill>
        <p:spPr>
          <a:xfrm>
            <a:off x="4894600" y="2192600"/>
            <a:ext cx="3429025" cy="2958950"/>
          </a:xfrm>
          <a:prstGeom prst="rect">
            <a:avLst/>
          </a:prstGeom>
          <a:noFill/>
          <a:ln>
            <a:noFill/>
          </a:ln>
        </p:spPr>
      </p:pic>
      <p:pic>
        <p:nvPicPr>
          <p:cNvPr id="574" name="Google Shape;574;p113"/>
          <p:cNvPicPr preferRelativeResize="0"/>
          <p:nvPr/>
        </p:nvPicPr>
        <p:blipFill rotWithShape="1">
          <a:blip r:embed="rId5">
            <a:alphaModFix/>
          </a:blip>
          <a:srcRect b="0" l="4434" r="0" t="29032"/>
          <a:stretch/>
        </p:blipFill>
        <p:spPr>
          <a:xfrm>
            <a:off x="4825475" y="117075"/>
            <a:ext cx="3373700" cy="2129301"/>
          </a:xfrm>
          <a:prstGeom prst="rect">
            <a:avLst/>
          </a:prstGeom>
          <a:noFill/>
          <a:ln>
            <a:noFill/>
          </a:ln>
        </p:spPr>
      </p:pic>
      <p:sp>
        <p:nvSpPr>
          <p:cNvPr id="575" name="Google Shape;575;p113"/>
          <p:cNvSpPr txBox="1"/>
          <p:nvPr/>
        </p:nvSpPr>
        <p:spPr>
          <a:xfrm>
            <a:off x="986225" y="2120800"/>
            <a:ext cx="36780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Aug 20, 2007, South Jutland</a:t>
            </a:r>
            <a:endParaRPr b="1" sz="1800">
              <a:solidFill>
                <a:srgbClr val="FF0000"/>
              </a:solidFill>
            </a:endParaRPr>
          </a:p>
        </p:txBody>
      </p:sp>
      <p:sp>
        <p:nvSpPr>
          <p:cNvPr id="576" name="Google Shape;576;p113"/>
          <p:cNvSpPr txBox="1"/>
          <p:nvPr/>
        </p:nvSpPr>
        <p:spPr>
          <a:xfrm>
            <a:off x="7576975" y="4051200"/>
            <a:ext cx="73335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2 mm/6 h!</a:t>
            </a:r>
            <a:endParaRPr>
              <a:solidFill>
                <a:srgbClr val="FF0000"/>
              </a:solidFill>
            </a:endParaRPr>
          </a:p>
        </p:txBody>
      </p:sp>
      <p:sp>
        <p:nvSpPr>
          <p:cNvPr id="577" name="Google Shape;577;p113"/>
          <p:cNvSpPr txBox="1"/>
          <p:nvPr/>
        </p:nvSpPr>
        <p:spPr>
          <a:xfrm>
            <a:off x="214150" y="3574325"/>
            <a:ext cx="73335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156 mm!</a:t>
            </a:r>
            <a:endParaRPr b="1">
              <a:solidFill>
                <a:srgbClr val="FF0000"/>
              </a:solidFill>
            </a:endParaRPr>
          </a:p>
        </p:txBody>
      </p:sp>
      <p:sp>
        <p:nvSpPr>
          <p:cNvPr id="578" name="Google Shape;578;p113"/>
          <p:cNvSpPr txBox="1"/>
          <p:nvPr/>
        </p:nvSpPr>
        <p:spPr>
          <a:xfrm>
            <a:off x="290375" y="940400"/>
            <a:ext cx="45351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latin typeface="Comfortaa"/>
                <a:ea typeface="Comfortaa"/>
                <a:cs typeface="Comfortaa"/>
                <a:sym typeface="Comfortaa"/>
              </a:rPr>
              <a:t>Challenges with convective precipitation extreme:</a:t>
            </a:r>
            <a:endParaRPr b="1">
              <a:solidFill>
                <a:srgbClr val="0000FF"/>
              </a:solidFill>
              <a:latin typeface="Comfortaa"/>
              <a:ea typeface="Comfortaa"/>
              <a:cs typeface="Comfortaa"/>
              <a:sym typeface="Comfortaa"/>
            </a:endParaRPr>
          </a:p>
          <a:p>
            <a:pPr indent="457200" lvl="0" marL="0" rtl="0" algn="l">
              <a:spcBef>
                <a:spcPts val="0"/>
              </a:spcBef>
              <a:spcAft>
                <a:spcPts val="0"/>
              </a:spcAft>
              <a:buNone/>
            </a:pPr>
            <a:r>
              <a:rPr b="1" lang="en">
                <a:solidFill>
                  <a:srgbClr val="0000FF"/>
                </a:solidFill>
                <a:latin typeface="Comfortaa"/>
                <a:ea typeface="Comfortaa"/>
                <a:cs typeface="Comfortaa"/>
                <a:sym typeface="Comfortaa"/>
              </a:rPr>
              <a:t>It may easily be missed by observation </a:t>
            </a:r>
            <a:endParaRPr b="1">
              <a:solidFill>
                <a:srgbClr val="0000FF"/>
              </a:solidFill>
              <a:latin typeface="Comfortaa"/>
              <a:ea typeface="Comfortaa"/>
              <a:cs typeface="Comfortaa"/>
              <a:sym typeface="Comfortaa"/>
            </a:endParaRPr>
          </a:p>
          <a:p>
            <a:pPr indent="457200" lvl="0" marL="0" rtl="0" algn="l">
              <a:spcBef>
                <a:spcPts val="0"/>
              </a:spcBef>
              <a:spcAft>
                <a:spcPts val="0"/>
              </a:spcAft>
              <a:buNone/>
            </a:pPr>
            <a:r>
              <a:rPr b="1" lang="en">
                <a:solidFill>
                  <a:srgbClr val="0000FF"/>
                </a:solidFill>
                <a:latin typeface="Comfortaa"/>
                <a:ea typeface="Comfortaa"/>
                <a:cs typeface="Comfortaa"/>
                <a:sym typeface="Comfortaa"/>
              </a:rPr>
              <a:t>network!</a:t>
            </a:r>
            <a:endParaRPr b="1">
              <a:solidFill>
                <a:srgbClr val="0000FF"/>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114"/>
          <p:cNvSpPr txBox="1"/>
          <p:nvPr/>
        </p:nvSpPr>
        <p:spPr>
          <a:xfrm>
            <a:off x="1107650" y="567850"/>
            <a:ext cx="7782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High fidelity with DANRA on T2m</a:t>
            </a:r>
            <a:endParaRPr b="1" sz="2400">
              <a:solidFill>
                <a:srgbClr val="0000FF"/>
              </a:solidFill>
              <a:latin typeface="Comfortaa"/>
              <a:ea typeface="Comfortaa"/>
              <a:cs typeface="Comfortaa"/>
              <a:sym typeface="Comfortaa"/>
            </a:endParaRPr>
          </a:p>
        </p:txBody>
      </p:sp>
      <p:sp>
        <p:nvSpPr>
          <p:cNvPr id="584" name="Google Shape;584;p114"/>
          <p:cNvSpPr txBox="1"/>
          <p:nvPr/>
        </p:nvSpPr>
        <p:spPr>
          <a:xfrm>
            <a:off x="6069875" y="4604250"/>
            <a:ext cx="733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85" name="Google Shape;585;p114"/>
          <p:cNvSpPr txBox="1"/>
          <p:nvPr/>
        </p:nvSpPr>
        <p:spPr>
          <a:xfrm>
            <a:off x="2055725" y="4604250"/>
            <a:ext cx="567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(Yang, Hintz, Aros &amp; Amstrup , 2021, DMI report 21-31 on DANRA)</a:t>
            </a:r>
            <a:endParaRPr/>
          </a:p>
        </p:txBody>
      </p:sp>
      <p:pic>
        <p:nvPicPr>
          <p:cNvPr id="586" name="Google Shape;586;p114"/>
          <p:cNvPicPr preferRelativeResize="0"/>
          <p:nvPr/>
        </p:nvPicPr>
        <p:blipFill>
          <a:blip r:embed="rId3">
            <a:alphaModFix/>
          </a:blip>
          <a:stretch>
            <a:fillRect/>
          </a:stretch>
        </p:blipFill>
        <p:spPr>
          <a:xfrm>
            <a:off x="432100" y="1429975"/>
            <a:ext cx="4291825" cy="2551900"/>
          </a:xfrm>
          <a:prstGeom prst="rect">
            <a:avLst/>
          </a:prstGeom>
          <a:noFill/>
          <a:ln>
            <a:noFill/>
          </a:ln>
        </p:spPr>
      </p:pic>
      <p:pic>
        <p:nvPicPr>
          <p:cNvPr id="587" name="Google Shape;587;p114"/>
          <p:cNvPicPr preferRelativeResize="0"/>
          <p:nvPr/>
        </p:nvPicPr>
        <p:blipFill>
          <a:blip r:embed="rId4">
            <a:alphaModFix/>
          </a:blip>
          <a:stretch>
            <a:fillRect/>
          </a:stretch>
        </p:blipFill>
        <p:spPr>
          <a:xfrm>
            <a:off x="4722425" y="1506175"/>
            <a:ext cx="4167525" cy="2551900"/>
          </a:xfrm>
          <a:prstGeom prst="rect">
            <a:avLst/>
          </a:prstGeom>
          <a:noFill/>
          <a:ln>
            <a:noFill/>
          </a:ln>
        </p:spPr>
      </p:pic>
      <p:sp>
        <p:nvSpPr>
          <p:cNvPr id="588" name="Google Shape;588;p114"/>
          <p:cNvSpPr txBox="1"/>
          <p:nvPr/>
        </p:nvSpPr>
        <p:spPr>
          <a:xfrm>
            <a:off x="1861200" y="4092963"/>
            <a:ext cx="261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DANRA (2.5 km HARMONIE)</a:t>
            </a:r>
            <a:endParaRPr>
              <a:solidFill>
                <a:srgbClr val="00FF00"/>
              </a:solidFill>
            </a:endParaRPr>
          </a:p>
        </p:txBody>
      </p:sp>
      <p:sp>
        <p:nvSpPr>
          <p:cNvPr id="589" name="Google Shape;589;p114"/>
          <p:cNvSpPr txBox="1"/>
          <p:nvPr/>
        </p:nvSpPr>
        <p:spPr>
          <a:xfrm>
            <a:off x="6052200" y="4092963"/>
            <a:ext cx="261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ERA5</a:t>
            </a:r>
            <a:r>
              <a:rPr lang="en">
                <a:solidFill>
                  <a:srgbClr val="FF0000"/>
                </a:solidFill>
              </a:rPr>
              <a:t> (31 km IFS)</a:t>
            </a:r>
            <a:endParaRPr>
              <a:solidFill>
                <a:srgbClr val="FF0000"/>
              </a:solidFill>
            </a:endParaRPr>
          </a:p>
        </p:txBody>
      </p:sp>
      <p:sp>
        <p:nvSpPr>
          <p:cNvPr id="590" name="Google Shape;590;p114"/>
          <p:cNvSpPr txBox="1"/>
          <p:nvPr/>
        </p:nvSpPr>
        <p:spPr>
          <a:xfrm>
            <a:off x="475150" y="1448150"/>
            <a:ext cx="146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Oct-Dec 2013</a:t>
            </a:r>
            <a:endParaRPr b="1"/>
          </a:p>
        </p:txBody>
      </p:sp>
      <p:sp>
        <p:nvSpPr>
          <p:cNvPr id="591" name="Google Shape;591;p114"/>
          <p:cNvSpPr txBox="1"/>
          <p:nvPr/>
        </p:nvSpPr>
        <p:spPr>
          <a:xfrm>
            <a:off x="4818550" y="1448150"/>
            <a:ext cx="146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Jun-Aug 2014</a:t>
            </a:r>
            <a:r>
              <a:rPr b="1" lang="en"/>
              <a:t> </a:t>
            </a:r>
            <a:endParaRPr b="1"/>
          </a:p>
        </p:txBody>
      </p:sp>
      <p:sp>
        <p:nvSpPr>
          <p:cNvPr id="592" name="Google Shape;592;p114"/>
          <p:cNvSpPr txBox="1"/>
          <p:nvPr/>
        </p:nvSpPr>
        <p:spPr>
          <a:xfrm>
            <a:off x="4471800" y="2253200"/>
            <a:ext cx="656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STD</a:t>
            </a:r>
            <a:endParaRPr b="1"/>
          </a:p>
          <a:p>
            <a:pPr indent="0" lvl="0" marL="0" rtl="0" algn="l">
              <a:spcBef>
                <a:spcPts val="0"/>
              </a:spcBef>
              <a:spcAft>
                <a:spcPts val="0"/>
              </a:spcAft>
              <a:buNone/>
            </a:pPr>
            <a:r>
              <a:rPr b="1" lang="en"/>
              <a:t>&amp;</a:t>
            </a:r>
            <a:endParaRPr b="1"/>
          </a:p>
          <a:p>
            <a:pPr indent="0" lvl="0" marL="0" rtl="0" algn="l">
              <a:spcBef>
                <a:spcPts val="0"/>
              </a:spcBef>
              <a:spcAft>
                <a:spcPts val="0"/>
              </a:spcAft>
              <a:buNone/>
            </a:pPr>
            <a:r>
              <a:rPr b="1" lang="en"/>
              <a:t>Bias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15"/>
          <p:cNvSpPr txBox="1"/>
          <p:nvPr/>
        </p:nvSpPr>
        <p:spPr>
          <a:xfrm>
            <a:off x="6069875" y="4604250"/>
            <a:ext cx="733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98" name="Google Shape;598;p115"/>
          <p:cNvSpPr txBox="1"/>
          <p:nvPr/>
        </p:nvSpPr>
        <p:spPr>
          <a:xfrm>
            <a:off x="2055725" y="4604250"/>
            <a:ext cx="567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(Yang, Hintz, Aros &amp; Amstrup , 2021, DMI report 21-31 on DANRA)</a:t>
            </a:r>
            <a:endParaRPr/>
          </a:p>
        </p:txBody>
      </p:sp>
      <p:pic>
        <p:nvPicPr>
          <p:cNvPr id="599" name="Google Shape;599;p115"/>
          <p:cNvPicPr preferRelativeResize="0"/>
          <p:nvPr/>
        </p:nvPicPr>
        <p:blipFill>
          <a:blip r:embed="rId3">
            <a:alphaModFix/>
          </a:blip>
          <a:stretch>
            <a:fillRect/>
          </a:stretch>
        </p:blipFill>
        <p:spPr>
          <a:xfrm>
            <a:off x="404025" y="1327650"/>
            <a:ext cx="3996574" cy="2455200"/>
          </a:xfrm>
          <a:prstGeom prst="rect">
            <a:avLst/>
          </a:prstGeom>
          <a:noFill/>
          <a:ln>
            <a:noFill/>
          </a:ln>
        </p:spPr>
      </p:pic>
      <p:pic>
        <p:nvPicPr>
          <p:cNvPr id="600" name="Google Shape;600;p115"/>
          <p:cNvPicPr preferRelativeResize="0"/>
          <p:nvPr/>
        </p:nvPicPr>
        <p:blipFill rotWithShape="1">
          <a:blip r:embed="rId4">
            <a:alphaModFix/>
          </a:blip>
          <a:srcRect b="23792" l="19807" r="9250" t="7896"/>
          <a:stretch/>
        </p:blipFill>
        <p:spPr>
          <a:xfrm>
            <a:off x="4282300" y="1530325"/>
            <a:ext cx="3738951" cy="2328725"/>
          </a:xfrm>
          <a:prstGeom prst="rect">
            <a:avLst/>
          </a:prstGeom>
          <a:noFill/>
          <a:ln>
            <a:noFill/>
          </a:ln>
        </p:spPr>
      </p:pic>
      <p:sp>
        <p:nvSpPr>
          <p:cNvPr id="601" name="Google Shape;601;p115"/>
          <p:cNvSpPr txBox="1"/>
          <p:nvPr/>
        </p:nvSpPr>
        <p:spPr>
          <a:xfrm>
            <a:off x="1864700" y="329050"/>
            <a:ext cx="66507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Towards a 70 year reanalysis DANRA </a:t>
            </a:r>
            <a:endParaRPr b="1" sz="2400">
              <a:solidFill>
                <a:srgbClr val="0000FF"/>
              </a:solidFill>
              <a:latin typeface="Comfortaa"/>
              <a:ea typeface="Comfortaa"/>
              <a:cs typeface="Comfortaa"/>
              <a:sym typeface="Comfortaa"/>
            </a:endParaRPr>
          </a:p>
          <a:p>
            <a:pPr indent="0" lvl="0" marL="0" rtl="0" algn="ctr">
              <a:spcBef>
                <a:spcPts val="0"/>
              </a:spcBef>
              <a:spcAft>
                <a:spcPts val="0"/>
              </a:spcAft>
              <a:buNone/>
            </a:pPr>
            <a:r>
              <a:t/>
            </a:r>
            <a:endParaRPr b="1" sz="2400">
              <a:solidFill>
                <a:srgbClr val="0000FF"/>
              </a:solidFill>
              <a:latin typeface="Comfortaa"/>
              <a:ea typeface="Comfortaa"/>
              <a:cs typeface="Comfortaa"/>
              <a:sym typeface="Comfortaa"/>
            </a:endParaRPr>
          </a:p>
          <a:p>
            <a:pPr indent="0" lvl="0" marL="0" rtl="0" algn="ctr">
              <a:spcBef>
                <a:spcPts val="0"/>
              </a:spcBef>
              <a:spcAft>
                <a:spcPts val="0"/>
              </a:spcAft>
              <a:buNone/>
            </a:pPr>
            <a:r>
              <a:rPr lang="en">
                <a:solidFill>
                  <a:srgbClr val="0000FF"/>
                </a:solidFill>
                <a:latin typeface="Comfortaa"/>
                <a:ea typeface="Comfortaa"/>
                <a:cs typeface="Comfortaa"/>
                <a:sym typeface="Comfortaa"/>
              </a:rPr>
              <a:t>with 2.5 km DMI-HARMONIE,  for 1950-2020, + a NRT reanalysis</a:t>
            </a:r>
            <a:endParaRPr>
              <a:solidFill>
                <a:srgbClr val="0000FF"/>
              </a:solidFill>
              <a:latin typeface="Comfortaa"/>
              <a:ea typeface="Comfortaa"/>
              <a:cs typeface="Comfortaa"/>
              <a:sym typeface="Comfortaa"/>
            </a:endParaRPr>
          </a:p>
        </p:txBody>
      </p:sp>
      <p:sp>
        <p:nvSpPr>
          <p:cNvPr id="602" name="Google Shape;602;p115"/>
          <p:cNvSpPr txBox="1"/>
          <p:nvPr/>
        </p:nvSpPr>
        <p:spPr>
          <a:xfrm>
            <a:off x="244350" y="3859050"/>
            <a:ext cx="865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Also, DMI is involved in production of a 24-year Copernicus Arctic Regional ReAnalysis due this summer.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116"/>
          <p:cNvPicPr preferRelativeResize="0"/>
          <p:nvPr/>
        </p:nvPicPr>
        <p:blipFill>
          <a:blip r:embed="rId3">
            <a:alphaModFix/>
          </a:blip>
          <a:stretch>
            <a:fillRect/>
          </a:stretch>
        </p:blipFill>
        <p:spPr>
          <a:xfrm>
            <a:off x="729775" y="1033075"/>
            <a:ext cx="5754725" cy="1574275"/>
          </a:xfrm>
          <a:prstGeom prst="rect">
            <a:avLst/>
          </a:prstGeom>
          <a:noFill/>
          <a:ln>
            <a:noFill/>
          </a:ln>
        </p:spPr>
      </p:pic>
      <p:sp>
        <p:nvSpPr>
          <p:cNvPr id="608" name="Google Shape;608;p116"/>
          <p:cNvSpPr txBox="1"/>
          <p:nvPr/>
        </p:nvSpPr>
        <p:spPr>
          <a:xfrm>
            <a:off x="-378367" y="2358425"/>
            <a:ext cx="76320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Number of utilised nodes on the operational DMI HPC</a:t>
            </a:r>
            <a:r>
              <a:rPr b="1" lang="en"/>
              <a:t> </a:t>
            </a:r>
            <a:r>
              <a:rPr b="1" lang="en" sz="3000">
                <a:solidFill>
                  <a:srgbClr val="FF0000"/>
                </a:solidFill>
              </a:rPr>
              <a:t>          </a:t>
            </a:r>
            <a:endParaRPr b="1" sz="3000">
              <a:solidFill>
                <a:srgbClr val="FF0000"/>
              </a:solidFill>
            </a:endParaRPr>
          </a:p>
          <a:p>
            <a:pPr indent="0" lvl="0" marL="0" rtl="0" algn="ctr">
              <a:spcBef>
                <a:spcPts val="0"/>
              </a:spcBef>
              <a:spcAft>
                <a:spcPts val="0"/>
              </a:spcAft>
              <a:buNone/>
            </a:pPr>
            <a:r>
              <a:t/>
            </a:r>
            <a:endParaRPr sz="3600">
              <a:solidFill>
                <a:srgbClr val="FF0000"/>
              </a:solidFill>
            </a:endParaRPr>
          </a:p>
        </p:txBody>
      </p:sp>
      <p:sp>
        <p:nvSpPr>
          <p:cNvPr id="609" name="Google Shape;609;p116"/>
          <p:cNvSpPr txBox="1"/>
          <p:nvPr/>
        </p:nvSpPr>
        <p:spPr>
          <a:xfrm>
            <a:off x="6484500" y="1033075"/>
            <a:ext cx="2508000" cy="9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fortaa"/>
                <a:ea typeface="Comfortaa"/>
                <a:cs typeface="Comfortaa"/>
                <a:sym typeface="Comfortaa"/>
              </a:rPr>
              <a:t>2012</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6h regular cycling</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~25% capacity utilisation</a:t>
            </a:r>
            <a:endParaRPr>
              <a:latin typeface="Comfortaa"/>
              <a:ea typeface="Comfortaa"/>
              <a:cs typeface="Comfortaa"/>
              <a:sym typeface="Comfortaa"/>
            </a:endParaRPr>
          </a:p>
        </p:txBody>
      </p:sp>
      <p:sp>
        <p:nvSpPr>
          <p:cNvPr id="610" name="Google Shape;610;p116"/>
          <p:cNvSpPr txBox="1"/>
          <p:nvPr/>
        </p:nvSpPr>
        <p:spPr>
          <a:xfrm>
            <a:off x="759350" y="4678825"/>
            <a:ext cx="7334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Comfortaa"/>
                <a:ea typeface="Comfortaa"/>
                <a:cs typeface="Comfortaa"/>
                <a:sym typeface="Comfortaa"/>
              </a:rPr>
              <a:t>Xiaohua Yang, Data Assimilation in DMI-HARMONIE,  19 Jan 2021</a:t>
            </a:r>
            <a:endParaRPr sz="1200">
              <a:latin typeface="Comfortaa"/>
              <a:ea typeface="Comfortaa"/>
              <a:cs typeface="Comfortaa"/>
              <a:sym typeface="Comfortaa"/>
            </a:endParaRPr>
          </a:p>
        </p:txBody>
      </p:sp>
      <p:sp>
        <p:nvSpPr>
          <p:cNvPr id="611" name="Google Shape;611;p116"/>
          <p:cNvSpPr txBox="1"/>
          <p:nvPr/>
        </p:nvSpPr>
        <p:spPr>
          <a:xfrm>
            <a:off x="733008" y="190425"/>
            <a:ext cx="76320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0000"/>
                </a:solidFill>
              </a:rPr>
              <a:t>           </a:t>
            </a:r>
            <a:r>
              <a:rPr b="1" lang="en" sz="2400">
                <a:solidFill>
                  <a:srgbClr val="0000FF"/>
                </a:solidFill>
                <a:latin typeface="Comfortaa"/>
                <a:ea typeface="Comfortaa"/>
                <a:cs typeface="Comfortaa"/>
                <a:sym typeface="Comfortaa"/>
              </a:rPr>
              <a:t>A tale about 6h/12h cycling... ...</a:t>
            </a:r>
            <a:r>
              <a:rPr lang="en" sz="3600">
                <a:solidFill>
                  <a:srgbClr val="FF0000"/>
                </a:solidFill>
              </a:rPr>
              <a:t> </a:t>
            </a:r>
            <a:endParaRPr sz="3600">
              <a:solidFill>
                <a:srgbClr val="FF0000"/>
              </a:solidFill>
            </a:endParaRPr>
          </a:p>
        </p:txBody>
      </p:sp>
      <p:sp>
        <p:nvSpPr>
          <p:cNvPr id="612" name="Google Shape;612;p116"/>
          <p:cNvSpPr txBox="1"/>
          <p:nvPr/>
        </p:nvSpPr>
        <p:spPr>
          <a:xfrm>
            <a:off x="2339150" y="3489975"/>
            <a:ext cx="575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 ... </a:t>
            </a:r>
            <a:r>
              <a:rPr b="1" lang="en"/>
              <a:t>How do we get from here to ensemble forecasting?</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17"/>
          <p:cNvSpPr txBox="1"/>
          <p:nvPr>
            <p:ph idx="1" type="subTitle"/>
          </p:nvPr>
        </p:nvSpPr>
        <p:spPr>
          <a:xfrm>
            <a:off x="2218650" y="268300"/>
            <a:ext cx="6992700" cy="88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00FF"/>
                </a:solidFill>
                <a:latin typeface="Comfortaa"/>
                <a:ea typeface="Comfortaa"/>
                <a:cs typeface="Comfortaa"/>
                <a:sym typeface="Comfortaa"/>
              </a:rPr>
              <a:t>Intermittent data assimilation cycling</a:t>
            </a:r>
            <a:r>
              <a:rPr b="1" lang="en" sz="2400">
                <a:solidFill>
                  <a:srgbClr val="0000FF"/>
                </a:solidFill>
                <a:latin typeface="Comfortaa"/>
                <a:ea typeface="Comfortaa"/>
                <a:cs typeface="Comfortaa"/>
                <a:sym typeface="Comfortaa"/>
              </a:rPr>
              <a:t> </a:t>
            </a:r>
            <a:endParaRPr b="1" sz="2400">
              <a:solidFill>
                <a:srgbClr val="0000FF"/>
              </a:solidFill>
              <a:latin typeface="Comfortaa"/>
              <a:ea typeface="Comfortaa"/>
              <a:cs typeface="Comfortaa"/>
              <a:sym typeface="Comfortaa"/>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pic>
        <p:nvPicPr>
          <p:cNvPr id="618" name="Google Shape;618;p117"/>
          <p:cNvPicPr preferRelativeResize="0"/>
          <p:nvPr/>
        </p:nvPicPr>
        <p:blipFill>
          <a:blip r:embed="rId3">
            <a:alphaModFix/>
          </a:blip>
          <a:stretch>
            <a:fillRect/>
          </a:stretch>
        </p:blipFill>
        <p:spPr>
          <a:xfrm>
            <a:off x="1752600" y="844425"/>
            <a:ext cx="6654151" cy="3795551"/>
          </a:xfrm>
          <a:prstGeom prst="rect">
            <a:avLst/>
          </a:prstGeom>
          <a:noFill/>
          <a:ln>
            <a:noFill/>
          </a:ln>
        </p:spPr>
      </p:pic>
      <p:sp>
        <p:nvSpPr>
          <p:cNvPr id="619" name="Google Shape;619;p117"/>
          <p:cNvSpPr txBox="1"/>
          <p:nvPr/>
        </p:nvSpPr>
        <p:spPr>
          <a:xfrm>
            <a:off x="762000" y="1236300"/>
            <a:ext cx="7689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OBS</a:t>
            </a:r>
            <a:endParaRPr b="1" sz="1800"/>
          </a:p>
        </p:txBody>
      </p:sp>
      <p:sp>
        <p:nvSpPr>
          <p:cNvPr id="620" name="Google Shape;620;p117"/>
          <p:cNvSpPr txBox="1"/>
          <p:nvPr/>
        </p:nvSpPr>
        <p:spPr>
          <a:xfrm>
            <a:off x="768575" y="2674200"/>
            <a:ext cx="9144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Model</a:t>
            </a:r>
            <a:endParaRPr b="1" sz="1800"/>
          </a:p>
        </p:txBody>
      </p:sp>
      <p:sp>
        <p:nvSpPr>
          <p:cNvPr id="621" name="Google Shape;621;p117"/>
          <p:cNvSpPr txBox="1"/>
          <p:nvPr/>
        </p:nvSpPr>
        <p:spPr>
          <a:xfrm>
            <a:off x="7599875" y="3296550"/>
            <a:ext cx="12126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Forecast</a:t>
            </a:r>
            <a:endParaRPr b="1" sz="1800"/>
          </a:p>
        </p:txBody>
      </p:sp>
      <p:sp>
        <p:nvSpPr>
          <p:cNvPr id="622" name="Google Shape;622;p117"/>
          <p:cNvSpPr txBox="1"/>
          <p:nvPr/>
        </p:nvSpPr>
        <p:spPr>
          <a:xfrm>
            <a:off x="3561275" y="3296550"/>
            <a:ext cx="12126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Forecast</a:t>
            </a:r>
            <a:endParaRPr b="1" sz="1800"/>
          </a:p>
        </p:txBody>
      </p:sp>
      <p:sp>
        <p:nvSpPr>
          <p:cNvPr id="623" name="Google Shape;623;p117"/>
          <p:cNvSpPr txBox="1"/>
          <p:nvPr/>
        </p:nvSpPr>
        <p:spPr>
          <a:xfrm>
            <a:off x="5542475" y="3296550"/>
            <a:ext cx="12126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Forecast</a:t>
            </a:r>
            <a:endParaRPr b="1" sz="1800"/>
          </a:p>
        </p:txBody>
      </p:sp>
      <p:sp>
        <p:nvSpPr>
          <p:cNvPr id="624" name="Google Shape;624;p117"/>
          <p:cNvSpPr txBox="1"/>
          <p:nvPr/>
        </p:nvSpPr>
        <p:spPr>
          <a:xfrm>
            <a:off x="1656275" y="3296550"/>
            <a:ext cx="12126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Forecast</a:t>
            </a:r>
            <a:endParaRPr b="1" sz="1800"/>
          </a:p>
        </p:txBody>
      </p:sp>
      <p:sp>
        <p:nvSpPr>
          <p:cNvPr id="625" name="Google Shape;625;p117"/>
          <p:cNvSpPr txBox="1"/>
          <p:nvPr/>
        </p:nvSpPr>
        <p:spPr>
          <a:xfrm>
            <a:off x="1905400" y="2445600"/>
            <a:ext cx="24789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Data assimilation</a:t>
            </a:r>
            <a:endParaRPr b="1" sz="1800"/>
          </a:p>
        </p:txBody>
      </p:sp>
      <p:sp>
        <p:nvSpPr>
          <p:cNvPr id="626" name="Google Shape;626;p117"/>
          <p:cNvSpPr txBox="1"/>
          <p:nvPr/>
        </p:nvSpPr>
        <p:spPr>
          <a:xfrm>
            <a:off x="6325000" y="2445600"/>
            <a:ext cx="24789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Data assimilation</a:t>
            </a:r>
            <a:endParaRPr b="1" sz="1800"/>
          </a:p>
        </p:txBody>
      </p:sp>
      <p:sp>
        <p:nvSpPr>
          <p:cNvPr id="627" name="Google Shape;627;p117"/>
          <p:cNvSpPr txBox="1"/>
          <p:nvPr/>
        </p:nvSpPr>
        <p:spPr>
          <a:xfrm>
            <a:off x="4191400" y="2445600"/>
            <a:ext cx="2478900" cy="40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Data assimilation</a:t>
            </a:r>
            <a:endParaRPr b="1" sz="1800"/>
          </a:p>
        </p:txBody>
      </p:sp>
      <p:sp>
        <p:nvSpPr>
          <p:cNvPr id="628" name="Google Shape;628;p117"/>
          <p:cNvSpPr txBox="1"/>
          <p:nvPr/>
        </p:nvSpPr>
        <p:spPr>
          <a:xfrm>
            <a:off x="1140350" y="4602625"/>
            <a:ext cx="7334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latin typeface="Comfortaa"/>
              <a:ea typeface="Comfortaa"/>
              <a:cs typeface="Comfortaa"/>
              <a:sym typeface="Comfortaa"/>
            </a:endParaRPr>
          </a:p>
        </p:txBody>
      </p:sp>
      <p:sp>
        <p:nvSpPr>
          <p:cNvPr id="629" name="Google Shape;629;p117"/>
          <p:cNvSpPr txBox="1"/>
          <p:nvPr/>
        </p:nvSpPr>
        <p:spPr>
          <a:xfrm>
            <a:off x="155400" y="3527425"/>
            <a:ext cx="733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In-situ,</a:t>
            </a:r>
            <a:endParaRPr>
              <a:solidFill>
                <a:srgbClr val="FF0000"/>
              </a:solidFill>
            </a:endParaRPr>
          </a:p>
          <a:p>
            <a:pPr indent="0" lvl="0" marL="0" rtl="0" algn="l">
              <a:spcBef>
                <a:spcPts val="0"/>
              </a:spcBef>
              <a:spcAft>
                <a:spcPts val="0"/>
              </a:spcAft>
              <a:buNone/>
            </a:pPr>
            <a:r>
              <a:rPr lang="en">
                <a:solidFill>
                  <a:srgbClr val="FF0000"/>
                </a:solidFill>
              </a:rPr>
              <a:t>Manuel, </a:t>
            </a:r>
            <a:endParaRPr>
              <a:solidFill>
                <a:srgbClr val="FF0000"/>
              </a:solidFill>
            </a:endParaRPr>
          </a:p>
          <a:p>
            <a:pPr indent="0" lvl="0" marL="0" rtl="0" algn="l">
              <a:spcBef>
                <a:spcPts val="0"/>
              </a:spcBef>
              <a:spcAft>
                <a:spcPts val="0"/>
              </a:spcAft>
              <a:buNone/>
            </a:pPr>
            <a:r>
              <a:rPr lang="en">
                <a:solidFill>
                  <a:srgbClr val="FF0000"/>
                </a:solidFill>
              </a:rPr>
              <a:t>“Synoptic”</a:t>
            </a:r>
            <a:endParaRPr>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18"/>
          <p:cNvSpPr txBox="1"/>
          <p:nvPr>
            <p:ph type="title"/>
          </p:nvPr>
        </p:nvSpPr>
        <p:spPr>
          <a:xfrm>
            <a:off x="1926875" y="81250"/>
            <a:ext cx="6954900" cy="70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00FF"/>
                </a:solidFill>
                <a:latin typeface="Comfortaa"/>
                <a:ea typeface="Comfortaa"/>
                <a:cs typeface="Comfortaa"/>
                <a:sym typeface="Comfortaa"/>
              </a:rPr>
              <a:t>Evolution</a:t>
            </a:r>
            <a:r>
              <a:rPr b="1" lang="en" sz="2400">
                <a:solidFill>
                  <a:srgbClr val="0000FF"/>
                </a:solidFill>
                <a:latin typeface="Comfortaa"/>
                <a:ea typeface="Comfortaa"/>
                <a:cs typeface="Comfortaa"/>
                <a:sym typeface="Comfortaa"/>
              </a:rPr>
              <a:t> </a:t>
            </a:r>
            <a:r>
              <a:rPr b="1" lang="en" sz="2400">
                <a:solidFill>
                  <a:srgbClr val="0000FF"/>
                </a:solidFill>
                <a:latin typeface="Comfortaa"/>
                <a:ea typeface="Comfortaa"/>
                <a:cs typeface="Comfortaa"/>
                <a:sym typeface="Comfortaa"/>
              </a:rPr>
              <a:t>of </a:t>
            </a:r>
            <a:r>
              <a:rPr b="1" lang="en" sz="2400">
                <a:solidFill>
                  <a:srgbClr val="0000FF"/>
                </a:solidFill>
                <a:latin typeface="Comfortaa"/>
                <a:ea typeface="Comfortaa"/>
                <a:cs typeface="Comfortaa"/>
                <a:sym typeface="Comfortaa"/>
              </a:rPr>
              <a:t>forecast quality at ECMWF</a:t>
            </a:r>
            <a:endParaRPr b="1" sz="2400">
              <a:solidFill>
                <a:srgbClr val="0000FF"/>
              </a:solidFill>
              <a:latin typeface="Comfortaa"/>
              <a:ea typeface="Comfortaa"/>
              <a:cs typeface="Comfortaa"/>
              <a:sym typeface="Comfortaa"/>
            </a:endParaRPr>
          </a:p>
        </p:txBody>
      </p:sp>
      <p:pic>
        <p:nvPicPr>
          <p:cNvPr id="635" name="Google Shape;635;p118"/>
          <p:cNvPicPr preferRelativeResize="0"/>
          <p:nvPr/>
        </p:nvPicPr>
        <p:blipFill>
          <a:blip r:embed="rId3">
            <a:alphaModFix/>
          </a:blip>
          <a:stretch>
            <a:fillRect/>
          </a:stretch>
        </p:blipFill>
        <p:spPr>
          <a:xfrm>
            <a:off x="2097650" y="940438"/>
            <a:ext cx="5571675" cy="3110225"/>
          </a:xfrm>
          <a:prstGeom prst="rect">
            <a:avLst/>
          </a:prstGeom>
          <a:noFill/>
          <a:ln>
            <a:noFill/>
          </a:ln>
        </p:spPr>
      </p:pic>
      <p:sp>
        <p:nvSpPr>
          <p:cNvPr id="636" name="Google Shape;636;p118"/>
          <p:cNvSpPr txBox="1"/>
          <p:nvPr/>
        </p:nvSpPr>
        <p:spPr>
          <a:xfrm>
            <a:off x="1051738" y="4126875"/>
            <a:ext cx="76635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t>Satellite data</a:t>
            </a:r>
            <a:r>
              <a:rPr lang="en"/>
              <a:t> assimilation improves greatly forecast skill. Most clear with southern hemisphere </a:t>
            </a:r>
            <a:endParaRPr/>
          </a:p>
        </p:txBody>
      </p:sp>
      <p:sp>
        <p:nvSpPr>
          <p:cNvPr id="637" name="Google Shape;637;p118"/>
          <p:cNvSpPr txBox="1"/>
          <p:nvPr/>
        </p:nvSpPr>
        <p:spPr>
          <a:xfrm>
            <a:off x="330550" y="2768150"/>
            <a:ext cx="17019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(Source: ECMWF)</a:t>
            </a:r>
            <a:endParaRPr/>
          </a:p>
        </p:txBody>
      </p:sp>
      <p:sp>
        <p:nvSpPr>
          <p:cNvPr id="638" name="Google Shape;638;p118"/>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19"/>
          <p:cNvSpPr txBox="1"/>
          <p:nvPr>
            <p:ph idx="4294967295" type="ftr"/>
          </p:nvPr>
        </p:nvSpPr>
        <p:spPr>
          <a:xfrm>
            <a:off x="445816" y="4651575"/>
            <a:ext cx="2895600" cy="273900"/>
          </a:xfrm>
          <a:prstGeom prst="rect">
            <a:avLst/>
          </a:prstGeom>
          <a:noFill/>
          <a:ln>
            <a:noFill/>
          </a:ln>
        </p:spPr>
        <p:txBody>
          <a:bodyPr anchorCtr="0" anchor="t" bIns="42025" lIns="84050" spcFirstLastPara="1" rIns="84050" wrap="square" tIns="42025">
            <a:noAutofit/>
          </a:bodyPr>
          <a:lstStyle/>
          <a:p>
            <a:pPr indent="0" lvl="0" marL="0" marR="0" rtl="0" algn="l">
              <a:spcBef>
                <a:spcPts val="0"/>
              </a:spcBef>
              <a:spcAft>
                <a:spcPts val="0"/>
              </a:spcAft>
              <a:buNone/>
            </a:pPr>
            <a:r>
              <a:rPr b="0" i="0" lang="en" sz="600" u="none" cap="none" strike="noStrike">
                <a:solidFill>
                  <a:schemeClr val="dk1"/>
                </a:solidFill>
                <a:latin typeface="Arial"/>
                <a:ea typeface="Arial"/>
                <a:cs typeface="Arial"/>
                <a:sym typeface="Arial"/>
              </a:rPr>
              <a:t>Danmarks Meteorologiske</a:t>
            </a:r>
            <a:r>
              <a:rPr lang="en" sz="1300"/>
              <a:t> </a:t>
            </a:r>
            <a:r>
              <a:rPr b="0" i="0" lang="en" sz="600" u="none" cap="none" strike="noStrike">
                <a:solidFill>
                  <a:schemeClr val="dk1"/>
                </a:solidFill>
                <a:latin typeface="Arial"/>
                <a:ea typeface="Arial"/>
                <a:cs typeface="Arial"/>
                <a:sym typeface="Arial"/>
              </a:rPr>
              <a:t>Institut</a:t>
            </a:r>
            <a:endParaRPr b="0" i="0" sz="600" u="none" cap="none" strike="noStrike">
              <a:solidFill>
                <a:schemeClr val="dk1"/>
              </a:solidFill>
              <a:latin typeface="Arial"/>
              <a:ea typeface="Arial"/>
              <a:cs typeface="Arial"/>
              <a:sym typeface="Arial"/>
            </a:endParaRPr>
          </a:p>
        </p:txBody>
      </p:sp>
      <p:sp>
        <p:nvSpPr>
          <p:cNvPr id="644" name="Google Shape;644;p119"/>
          <p:cNvSpPr txBox="1"/>
          <p:nvPr>
            <p:ph idx="4294967295" type="sldNum"/>
          </p:nvPr>
        </p:nvSpPr>
        <p:spPr>
          <a:xfrm>
            <a:off x="7874464" y="4651575"/>
            <a:ext cx="807900" cy="273900"/>
          </a:xfrm>
          <a:prstGeom prst="rect">
            <a:avLst/>
          </a:prstGeom>
          <a:noFill/>
          <a:ln>
            <a:noFill/>
          </a:ln>
        </p:spPr>
        <p:txBody>
          <a:bodyPr anchorCtr="0" anchor="t" bIns="42025" lIns="84050" spcFirstLastPara="1" rIns="84050" wrap="square" tIns="42025">
            <a:noAutofit/>
          </a:bodyPr>
          <a:lstStyle/>
          <a:p>
            <a:pPr indent="0" lvl="0" marL="0" marR="0" rtl="0" algn="r">
              <a:spcBef>
                <a:spcPts val="0"/>
              </a:spcBef>
              <a:spcAft>
                <a:spcPts val="0"/>
              </a:spcAft>
              <a:buNone/>
            </a:pPr>
            <a:r>
              <a:rPr b="0" i="0" lang="en" sz="600" u="none" cap="none" strike="noStrike">
                <a:solidFill>
                  <a:schemeClr val="dk1"/>
                </a:solidFill>
                <a:latin typeface="Arial"/>
                <a:ea typeface="Arial"/>
                <a:cs typeface="Arial"/>
                <a:sym typeface="Arial"/>
              </a:rPr>
              <a:t>Side </a:t>
            </a:r>
            <a:fld id="{00000000-1234-1234-1234-123412341234}" type="slidenum">
              <a:rPr b="0" i="0" lang="en" sz="600" u="none" cap="none" strike="noStrike">
                <a:solidFill>
                  <a:schemeClr val="dk1"/>
                </a:solidFill>
                <a:latin typeface="Arial"/>
                <a:ea typeface="Arial"/>
                <a:cs typeface="Arial"/>
                <a:sym typeface="Arial"/>
              </a:rPr>
              <a:t>‹#›</a:t>
            </a:fld>
            <a:endParaRPr b="0" i="0" sz="600" u="none" cap="none" strike="noStrike">
              <a:solidFill>
                <a:schemeClr val="dk1"/>
              </a:solidFill>
              <a:latin typeface="Arial"/>
              <a:ea typeface="Arial"/>
              <a:cs typeface="Arial"/>
              <a:sym typeface="Arial"/>
            </a:endParaRPr>
          </a:p>
        </p:txBody>
      </p:sp>
      <p:sp>
        <p:nvSpPr>
          <p:cNvPr id="645" name="Google Shape;645;p119"/>
          <p:cNvSpPr txBox="1"/>
          <p:nvPr>
            <p:ph type="title"/>
          </p:nvPr>
        </p:nvSpPr>
        <p:spPr>
          <a:xfrm>
            <a:off x="1563663" y="203575"/>
            <a:ext cx="6498000" cy="980700"/>
          </a:xfrm>
          <a:prstGeom prst="rect">
            <a:avLst/>
          </a:prstGeom>
          <a:noFill/>
          <a:ln>
            <a:noFill/>
          </a:ln>
        </p:spPr>
        <p:txBody>
          <a:bodyPr anchorCtr="0" anchor="t" bIns="42025" lIns="84050" spcFirstLastPara="1" rIns="84050" wrap="square" tIns="0">
            <a:noAutofit/>
          </a:bodyPr>
          <a:lstStyle/>
          <a:p>
            <a:pPr indent="0" lvl="0" marL="0" marR="0" rtl="0" algn="ctr">
              <a:lnSpc>
                <a:spcPct val="104617"/>
              </a:lnSpc>
              <a:spcBef>
                <a:spcPts val="0"/>
              </a:spcBef>
              <a:spcAft>
                <a:spcPts val="0"/>
              </a:spcAft>
              <a:buClr>
                <a:schemeClr val="dk1"/>
              </a:buClr>
              <a:buFont typeface="Arial"/>
              <a:buNone/>
            </a:pPr>
            <a:r>
              <a:rPr b="1" lang="en" sz="2400">
                <a:solidFill>
                  <a:srgbClr val="0000FF"/>
                </a:solidFill>
                <a:latin typeface="Comfortaa"/>
                <a:ea typeface="Comfortaa"/>
                <a:cs typeface="Comfortaa"/>
                <a:sym typeface="Comfortaa"/>
              </a:rPr>
              <a:t>Available</a:t>
            </a:r>
            <a:r>
              <a:rPr b="1" lang="en" sz="2400">
                <a:solidFill>
                  <a:srgbClr val="0000FF"/>
                </a:solidFill>
                <a:latin typeface="Comfortaa"/>
                <a:ea typeface="Comfortaa"/>
                <a:cs typeface="Comfortaa"/>
                <a:sym typeface="Comfortaa"/>
              </a:rPr>
              <a:t> observations at DMI</a:t>
            </a:r>
            <a:endParaRPr b="1" sz="2400">
              <a:solidFill>
                <a:srgbClr val="0000FF"/>
              </a:solidFill>
              <a:latin typeface="Comfortaa"/>
              <a:ea typeface="Comfortaa"/>
              <a:cs typeface="Comfortaa"/>
              <a:sym typeface="Comfortaa"/>
            </a:endParaRPr>
          </a:p>
          <a:p>
            <a:pPr indent="0" lvl="0" marL="0" marR="0" rtl="0" algn="ctr">
              <a:lnSpc>
                <a:spcPct val="104617"/>
              </a:lnSpc>
              <a:spcBef>
                <a:spcPts val="0"/>
              </a:spcBef>
              <a:spcAft>
                <a:spcPts val="0"/>
              </a:spcAft>
              <a:buClr>
                <a:schemeClr val="dk1"/>
              </a:buClr>
              <a:buFont typeface="Arial"/>
              <a:buNone/>
            </a:pPr>
            <a:r>
              <a:rPr lang="en" sz="1200">
                <a:latin typeface="Comfortaa"/>
                <a:ea typeface="Comfortaa"/>
                <a:cs typeface="Comfortaa"/>
                <a:sym typeface="Comfortaa"/>
              </a:rPr>
              <a:t>... ... </a:t>
            </a:r>
            <a:r>
              <a:rPr lang="en" sz="1200" u="sng">
                <a:latin typeface="Comfortaa"/>
                <a:ea typeface="Comfortaa"/>
                <a:cs typeface="Comfortaa"/>
                <a:sym typeface="Comfortaa"/>
              </a:rPr>
              <a:t>Most are continuous, asynoptic!</a:t>
            </a:r>
            <a:endParaRPr sz="1200" u="sng">
              <a:latin typeface="Comfortaa"/>
              <a:ea typeface="Comfortaa"/>
              <a:cs typeface="Comfortaa"/>
              <a:sym typeface="Comfortaa"/>
            </a:endParaRPr>
          </a:p>
        </p:txBody>
      </p:sp>
      <p:sp>
        <p:nvSpPr>
          <p:cNvPr id="646" name="Google Shape;646;p119"/>
          <p:cNvSpPr txBox="1"/>
          <p:nvPr/>
        </p:nvSpPr>
        <p:spPr>
          <a:xfrm>
            <a:off x="6602132" y="3763045"/>
            <a:ext cx="8514900" cy="744900"/>
          </a:xfrm>
          <a:prstGeom prst="rect">
            <a:avLst/>
          </a:prstGeom>
          <a:noFill/>
          <a:ln>
            <a:noFill/>
          </a:ln>
        </p:spPr>
        <p:txBody>
          <a:bodyPr anchorCtr="0" anchor="t" bIns="83750" lIns="83750" spcFirstLastPara="1" rIns="83750" wrap="square" tIns="83750">
            <a:noAutofit/>
          </a:bodyPr>
          <a:lstStyle/>
          <a:p>
            <a:pPr indent="0" lvl="0" marL="0" rtl="0" algn="l">
              <a:spcBef>
                <a:spcPts val="0"/>
              </a:spcBef>
              <a:spcAft>
                <a:spcPts val="0"/>
              </a:spcAft>
              <a:buNone/>
            </a:pPr>
            <a:r>
              <a:t/>
            </a:r>
            <a:endParaRPr/>
          </a:p>
        </p:txBody>
      </p:sp>
      <p:pic>
        <p:nvPicPr>
          <p:cNvPr descr="T15.12.T15.reassim.surface.png" id="647" name="Google Shape;647;p119"/>
          <p:cNvPicPr preferRelativeResize="0"/>
          <p:nvPr/>
        </p:nvPicPr>
        <p:blipFill>
          <a:blip r:embed="rId3">
            <a:alphaModFix/>
          </a:blip>
          <a:stretch>
            <a:fillRect/>
          </a:stretch>
        </p:blipFill>
        <p:spPr>
          <a:xfrm>
            <a:off x="272500" y="772475"/>
            <a:ext cx="2750699" cy="1884025"/>
          </a:xfrm>
          <a:prstGeom prst="rect">
            <a:avLst/>
          </a:prstGeom>
          <a:noFill/>
          <a:ln>
            <a:noFill/>
          </a:ln>
        </p:spPr>
      </p:pic>
      <p:pic>
        <p:nvPicPr>
          <p:cNvPr descr="T15.12.T15.reassim.sondes.png" id="648" name="Google Shape;648;p119"/>
          <p:cNvPicPr preferRelativeResize="0"/>
          <p:nvPr/>
        </p:nvPicPr>
        <p:blipFill>
          <a:blip r:embed="rId4">
            <a:alphaModFix/>
          </a:blip>
          <a:stretch>
            <a:fillRect/>
          </a:stretch>
        </p:blipFill>
        <p:spPr>
          <a:xfrm>
            <a:off x="3363825" y="803863"/>
            <a:ext cx="2644001" cy="1821249"/>
          </a:xfrm>
          <a:prstGeom prst="rect">
            <a:avLst/>
          </a:prstGeom>
          <a:noFill/>
          <a:ln>
            <a:noFill/>
          </a:ln>
        </p:spPr>
      </p:pic>
      <p:pic>
        <p:nvPicPr>
          <p:cNvPr descr="T15.12.T15.reassim.aircraft.png" id="649" name="Google Shape;649;p119"/>
          <p:cNvPicPr preferRelativeResize="0"/>
          <p:nvPr/>
        </p:nvPicPr>
        <p:blipFill>
          <a:blip r:embed="rId5">
            <a:alphaModFix/>
          </a:blip>
          <a:stretch>
            <a:fillRect/>
          </a:stretch>
        </p:blipFill>
        <p:spPr>
          <a:xfrm>
            <a:off x="6232900" y="772463"/>
            <a:ext cx="2750699" cy="1884050"/>
          </a:xfrm>
          <a:prstGeom prst="rect">
            <a:avLst/>
          </a:prstGeom>
          <a:noFill/>
          <a:ln>
            <a:noFill/>
          </a:ln>
        </p:spPr>
      </p:pic>
      <p:pic>
        <p:nvPicPr>
          <p:cNvPr descr="T15_12LCoff.sat.png" id="650" name="Google Shape;650;p119"/>
          <p:cNvPicPr preferRelativeResize="0"/>
          <p:nvPr/>
        </p:nvPicPr>
        <p:blipFill>
          <a:blip r:embed="rId6">
            <a:alphaModFix/>
          </a:blip>
          <a:stretch>
            <a:fillRect/>
          </a:stretch>
        </p:blipFill>
        <p:spPr>
          <a:xfrm>
            <a:off x="76925" y="2537325"/>
            <a:ext cx="3461800" cy="2235751"/>
          </a:xfrm>
          <a:prstGeom prst="rect">
            <a:avLst/>
          </a:prstGeom>
          <a:noFill/>
          <a:ln>
            <a:noFill/>
          </a:ln>
        </p:spPr>
      </p:pic>
      <p:pic>
        <p:nvPicPr>
          <p:cNvPr descr="T15.12.T15.reassim.satob.png" id="651" name="Google Shape;651;p119"/>
          <p:cNvPicPr preferRelativeResize="0"/>
          <p:nvPr/>
        </p:nvPicPr>
        <p:blipFill>
          <a:blip r:embed="rId7">
            <a:alphaModFix/>
          </a:blip>
          <a:stretch>
            <a:fillRect/>
          </a:stretch>
        </p:blipFill>
        <p:spPr>
          <a:xfrm>
            <a:off x="6140100" y="2741375"/>
            <a:ext cx="2936300" cy="2070850"/>
          </a:xfrm>
          <a:prstGeom prst="rect">
            <a:avLst/>
          </a:prstGeom>
          <a:noFill/>
          <a:ln>
            <a:noFill/>
          </a:ln>
        </p:spPr>
      </p:pic>
      <p:sp>
        <p:nvSpPr>
          <p:cNvPr id="652" name="Google Shape;652;p119"/>
          <p:cNvSpPr txBox="1"/>
          <p:nvPr/>
        </p:nvSpPr>
        <p:spPr>
          <a:xfrm>
            <a:off x="2218175" y="1549550"/>
            <a:ext cx="36174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SYNOP</a:t>
            </a:r>
            <a:endParaRPr/>
          </a:p>
          <a:p>
            <a:pPr indent="0" lvl="0" marL="0" rtl="0" algn="l">
              <a:spcBef>
                <a:spcPts val="0"/>
              </a:spcBef>
              <a:spcAft>
                <a:spcPts val="0"/>
              </a:spcAft>
              <a:buNone/>
            </a:pPr>
            <a:r>
              <a:rPr lang="en"/>
              <a:t>SHIP</a:t>
            </a:r>
            <a:endParaRPr/>
          </a:p>
          <a:p>
            <a:pPr indent="0" lvl="0" marL="0" rtl="0" algn="l">
              <a:spcBef>
                <a:spcPts val="0"/>
              </a:spcBef>
              <a:spcAft>
                <a:spcPts val="0"/>
              </a:spcAft>
              <a:buNone/>
            </a:pPr>
            <a:r>
              <a:rPr lang="en"/>
              <a:t>BUOY</a:t>
            </a:r>
            <a:endParaRPr/>
          </a:p>
          <a:p>
            <a:pPr indent="0" lvl="0" marL="0" rtl="0" algn="l">
              <a:spcBef>
                <a:spcPts val="0"/>
              </a:spcBef>
              <a:spcAft>
                <a:spcPts val="0"/>
              </a:spcAft>
              <a:buNone/>
            </a:pPr>
            <a:r>
              <a:rPr lang="en"/>
              <a:t>ROAD SENSOR</a:t>
            </a:r>
            <a:endParaRPr/>
          </a:p>
        </p:txBody>
      </p:sp>
      <p:sp>
        <p:nvSpPr>
          <p:cNvPr id="653" name="Google Shape;653;p119"/>
          <p:cNvSpPr txBox="1"/>
          <p:nvPr/>
        </p:nvSpPr>
        <p:spPr>
          <a:xfrm>
            <a:off x="5595675" y="2078750"/>
            <a:ext cx="36174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19"/>
          <p:cNvSpPr txBox="1"/>
          <p:nvPr/>
        </p:nvSpPr>
        <p:spPr>
          <a:xfrm>
            <a:off x="5325625" y="1833825"/>
            <a:ext cx="36174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TEMP</a:t>
            </a:r>
            <a:endParaRPr/>
          </a:p>
          <a:p>
            <a:pPr indent="0" lvl="0" marL="0" rtl="0" algn="l">
              <a:spcBef>
                <a:spcPts val="0"/>
              </a:spcBef>
              <a:spcAft>
                <a:spcPts val="0"/>
              </a:spcAft>
              <a:buNone/>
            </a:pPr>
            <a:r>
              <a:rPr lang="en"/>
              <a:t>PILOT</a:t>
            </a:r>
            <a:endParaRPr/>
          </a:p>
        </p:txBody>
      </p:sp>
      <p:sp>
        <p:nvSpPr>
          <p:cNvPr id="655" name="Google Shape;655;p119"/>
          <p:cNvSpPr txBox="1"/>
          <p:nvPr/>
        </p:nvSpPr>
        <p:spPr>
          <a:xfrm>
            <a:off x="8352725" y="1789875"/>
            <a:ext cx="36174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19"/>
          <p:cNvSpPr txBox="1"/>
          <p:nvPr/>
        </p:nvSpPr>
        <p:spPr>
          <a:xfrm>
            <a:off x="8164300" y="1563775"/>
            <a:ext cx="36174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AMDAR,</a:t>
            </a:r>
            <a:endParaRPr/>
          </a:p>
          <a:p>
            <a:pPr indent="0" lvl="0" marL="0" rtl="0" algn="l">
              <a:spcBef>
                <a:spcPts val="0"/>
              </a:spcBef>
              <a:spcAft>
                <a:spcPts val="0"/>
              </a:spcAft>
              <a:buNone/>
            </a:pPr>
            <a:r>
              <a:rPr lang="en"/>
              <a:t>E-AMDAR</a:t>
            </a:r>
            <a:endParaRPr/>
          </a:p>
          <a:p>
            <a:pPr indent="0" lvl="0" marL="0" rtl="0" algn="l">
              <a:spcBef>
                <a:spcPts val="0"/>
              </a:spcBef>
              <a:spcAft>
                <a:spcPts val="0"/>
              </a:spcAft>
              <a:buNone/>
            </a:pPr>
            <a:r>
              <a:rPr lang="en"/>
              <a:t>ACARS</a:t>
            </a:r>
            <a:endParaRPr/>
          </a:p>
          <a:p>
            <a:pPr indent="0" lvl="0" marL="0" rtl="0" algn="l">
              <a:spcBef>
                <a:spcPts val="0"/>
              </a:spcBef>
              <a:spcAft>
                <a:spcPts val="0"/>
              </a:spcAft>
              <a:buNone/>
            </a:pPr>
            <a:r>
              <a:rPr lang="en"/>
              <a:t>MODE-S</a:t>
            </a:r>
            <a:endParaRPr/>
          </a:p>
        </p:txBody>
      </p:sp>
      <p:pic>
        <p:nvPicPr>
          <p:cNvPr descr="index1.png" id="657" name="Google Shape;657;p119"/>
          <p:cNvPicPr preferRelativeResize="0"/>
          <p:nvPr/>
        </p:nvPicPr>
        <p:blipFill>
          <a:blip r:embed="rId8">
            <a:alphaModFix/>
          </a:blip>
          <a:stretch>
            <a:fillRect/>
          </a:stretch>
        </p:blipFill>
        <p:spPr>
          <a:xfrm>
            <a:off x="3456325" y="2607950"/>
            <a:ext cx="2712676" cy="2235750"/>
          </a:xfrm>
          <a:prstGeom prst="rect">
            <a:avLst/>
          </a:prstGeom>
          <a:noFill/>
          <a:ln>
            <a:noFill/>
          </a:ln>
        </p:spPr>
      </p:pic>
      <p:sp>
        <p:nvSpPr>
          <p:cNvPr id="658" name="Google Shape;658;p119"/>
          <p:cNvSpPr txBox="1"/>
          <p:nvPr/>
        </p:nvSpPr>
        <p:spPr>
          <a:xfrm>
            <a:off x="1492550" y="4773075"/>
            <a:ext cx="16977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RADIANCE, RO</a:t>
            </a:r>
            <a:endParaRPr/>
          </a:p>
        </p:txBody>
      </p:sp>
      <p:sp>
        <p:nvSpPr>
          <p:cNvPr id="659" name="Google Shape;659;p119"/>
          <p:cNvSpPr txBox="1"/>
          <p:nvPr/>
        </p:nvSpPr>
        <p:spPr>
          <a:xfrm>
            <a:off x="4460125" y="4773075"/>
            <a:ext cx="12963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RADAR</a:t>
            </a:r>
            <a:endParaRPr/>
          </a:p>
        </p:txBody>
      </p:sp>
      <p:sp>
        <p:nvSpPr>
          <p:cNvPr id="660" name="Google Shape;660;p119"/>
          <p:cNvSpPr txBox="1"/>
          <p:nvPr/>
        </p:nvSpPr>
        <p:spPr>
          <a:xfrm>
            <a:off x="7158200" y="4773075"/>
            <a:ext cx="1296300" cy="42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AMV</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p120"/>
          <p:cNvPicPr preferRelativeResize="0"/>
          <p:nvPr/>
        </p:nvPicPr>
        <p:blipFill>
          <a:blip r:embed="rId3">
            <a:alphaModFix/>
          </a:blip>
          <a:stretch>
            <a:fillRect/>
          </a:stretch>
        </p:blipFill>
        <p:spPr>
          <a:xfrm>
            <a:off x="1936400" y="477900"/>
            <a:ext cx="6484449" cy="2244851"/>
          </a:xfrm>
          <a:prstGeom prst="rect">
            <a:avLst/>
          </a:prstGeom>
          <a:noFill/>
          <a:ln>
            <a:noFill/>
          </a:ln>
        </p:spPr>
      </p:pic>
      <p:sp>
        <p:nvSpPr>
          <p:cNvPr id="666" name="Google Shape;666;p120"/>
          <p:cNvSpPr txBox="1"/>
          <p:nvPr>
            <p:ph idx="1" type="subTitle"/>
          </p:nvPr>
        </p:nvSpPr>
        <p:spPr>
          <a:xfrm>
            <a:off x="615487" y="76200"/>
            <a:ext cx="8532000" cy="40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R</a:t>
            </a:r>
            <a:r>
              <a:rPr b="1" lang="en" sz="2400">
                <a:solidFill>
                  <a:srgbClr val="0000FF"/>
                </a:solidFill>
                <a:latin typeface="Comfortaa"/>
                <a:ea typeface="Comfortaa"/>
                <a:cs typeface="Comfortaa"/>
                <a:sym typeface="Comfortaa"/>
              </a:rPr>
              <a:t>adar, AO &amp; synoptic data critical for HARMONIE</a:t>
            </a:r>
            <a:endParaRPr sz="2400">
              <a:solidFill>
                <a:srgbClr val="0000FF"/>
              </a:solidFill>
              <a:latin typeface="Comfortaa"/>
              <a:ea typeface="Comfortaa"/>
              <a:cs typeface="Comfortaa"/>
              <a:sym typeface="Comfortaa"/>
            </a:endParaRPr>
          </a:p>
        </p:txBody>
      </p:sp>
      <p:pic>
        <p:nvPicPr>
          <p:cNvPr id="667" name="Google Shape;667;p120"/>
          <p:cNvPicPr preferRelativeResize="0"/>
          <p:nvPr/>
        </p:nvPicPr>
        <p:blipFill>
          <a:blip r:embed="rId4">
            <a:alphaModFix/>
          </a:blip>
          <a:stretch>
            <a:fillRect/>
          </a:stretch>
        </p:blipFill>
        <p:spPr>
          <a:xfrm>
            <a:off x="1373999" y="2764425"/>
            <a:ext cx="7472175" cy="2302874"/>
          </a:xfrm>
          <a:prstGeom prst="rect">
            <a:avLst/>
          </a:prstGeom>
          <a:noFill/>
          <a:ln>
            <a:noFill/>
          </a:ln>
        </p:spPr>
      </p:pic>
      <p:sp>
        <p:nvSpPr>
          <p:cNvPr id="668" name="Google Shape;668;p120"/>
          <p:cNvSpPr txBox="1"/>
          <p:nvPr>
            <p:ph idx="1" type="subTitle"/>
          </p:nvPr>
        </p:nvSpPr>
        <p:spPr>
          <a:xfrm>
            <a:off x="1343448" y="4729850"/>
            <a:ext cx="7392300" cy="40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400">
                <a:solidFill>
                  <a:srgbClr val="0000FF"/>
                </a:solidFill>
              </a:rPr>
              <a:t>(Courtesy of Pierre Brousseau et al, HIRLAM ASM 2012 )</a:t>
            </a:r>
            <a:endParaRPr b="1" sz="1400">
              <a:solidFill>
                <a:srgbClr val="0000FF"/>
              </a:solidFill>
            </a:endParaRPr>
          </a:p>
          <a:p>
            <a:pPr indent="0" lvl="0" marL="0" rtl="0" algn="ctr">
              <a:spcBef>
                <a:spcPts val="0"/>
              </a:spcBef>
              <a:spcAft>
                <a:spcPts val="0"/>
              </a:spcAft>
              <a:buNone/>
            </a:pPr>
            <a:r>
              <a:t/>
            </a:r>
            <a:endParaRPr b="1"/>
          </a:p>
          <a:p>
            <a:pPr indent="0" lvl="0" marL="0" rtl="0" algn="ctr">
              <a:spcBef>
                <a:spcPts val="0"/>
              </a:spcBef>
              <a:spcAft>
                <a:spcPts val="0"/>
              </a:spcAft>
              <a:buNone/>
            </a:pPr>
            <a:r>
              <a:t/>
            </a:r>
            <a:endParaRPr/>
          </a:p>
        </p:txBody>
      </p:sp>
      <p:sp>
        <p:nvSpPr>
          <p:cNvPr id="669" name="Google Shape;669;p120"/>
          <p:cNvSpPr txBox="1"/>
          <p:nvPr/>
        </p:nvSpPr>
        <p:spPr>
          <a:xfrm>
            <a:off x="124300" y="1802550"/>
            <a:ext cx="2237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fortaa"/>
                <a:ea typeface="Comfortaa"/>
                <a:cs typeface="Comfortaa"/>
                <a:sym typeface="Comfortaa"/>
              </a:rPr>
              <a:t>Radiosonde data</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no longer </a:t>
            </a:r>
            <a:endParaRPr>
              <a:latin typeface="Comfortaa"/>
              <a:ea typeface="Comfortaa"/>
              <a:cs typeface="Comfortaa"/>
              <a:sym typeface="Comfortaa"/>
            </a:endParaRPr>
          </a:p>
          <a:p>
            <a:pPr indent="0" lvl="0" marL="0" rtl="0" algn="l">
              <a:spcBef>
                <a:spcPts val="0"/>
              </a:spcBef>
              <a:spcAft>
                <a:spcPts val="0"/>
              </a:spcAft>
              <a:buNone/>
            </a:pPr>
            <a:r>
              <a:rPr lang="en">
                <a:latin typeface="Comfortaa"/>
                <a:ea typeface="Comfortaa"/>
                <a:cs typeface="Comfortaa"/>
                <a:sym typeface="Comfortaa"/>
              </a:rPr>
              <a:t>backbone in LAM DA!</a:t>
            </a:r>
            <a:endParaRPr>
              <a:latin typeface="Comfortaa"/>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121"/>
          <p:cNvPicPr preferRelativeResize="0"/>
          <p:nvPr/>
        </p:nvPicPr>
        <p:blipFill>
          <a:blip r:embed="rId3">
            <a:alphaModFix/>
          </a:blip>
          <a:stretch>
            <a:fillRect/>
          </a:stretch>
        </p:blipFill>
        <p:spPr>
          <a:xfrm>
            <a:off x="729775" y="1033075"/>
            <a:ext cx="5754725" cy="1574275"/>
          </a:xfrm>
          <a:prstGeom prst="rect">
            <a:avLst/>
          </a:prstGeom>
          <a:noFill/>
          <a:ln>
            <a:noFill/>
          </a:ln>
        </p:spPr>
      </p:pic>
      <p:sp>
        <p:nvSpPr>
          <p:cNvPr id="675" name="Google Shape;675;p121"/>
          <p:cNvSpPr txBox="1"/>
          <p:nvPr/>
        </p:nvSpPr>
        <p:spPr>
          <a:xfrm>
            <a:off x="729783" y="340050"/>
            <a:ext cx="7632000" cy="3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0000"/>
                </a:solidFill>
              </a:rPr>
              <a:t>           </a:t>
            </a:r>
            <a:r>
              <a:rPr b="1" lang="en" sz="2400">
                <a:solidFill>
                  <a:srgbClr val="0000FF"/>
                </a:solidFill>
                <a:latin typeface="Comfortaa"/>
                <a:ea typeface="Comfortaa"/>
                <a:cs typeface="Comfortaa"/>
                <a:sym typeface="Comfortaa"/>
              </a:rPr>
              <a:t>DMI innovations on HPC </a:t>
            </a:r>
            <a:r>
              <a:rPr b="1" lang="en" sz="2400">
                <a:solidFill>
                  <a:srgbClr val="0000FF"/>
                </a:solidFill>
                <a:latin typeface="Comfortaa"/>
                <a:ea typeface="Comfortaa"/>
                <a:cs typeface="Comfortaa"/>
                <a:sym typeface="Comfortaa"/>
              </a:rPr>
              <a:t>u</a:t>
            </a:r>
            <a:r>
              <a:rPr b="1" lang="en" sz="2400">
                <a:solidFill>
                  <a:srgbClr val="0000FF"/>
                </a:solidFill>
                <a:latin typeface="Comfortaa"/>
                <a:ea typeface="Comfortaa"/>
                <a:cs typeface="Comfortaa"/>
                <a:sym typeface="Comfortaa"/>
              </a:rPr>
              <a:t>tilisation</a:t>
            </a:r>
            <a:endParaRPr b="1" sz="2400">
              <a:solidFill>
                <a:srgbClr val="0000FF"/>
              </a:solidFill>
              <a:latin typeface="Comfortaa"/>
              <a:ea typeface="Comfortaa"/>
              <a:cs typeface="Comfortaa"/>
              <a:sym typeface="Comfortaa"/>
            </a:endParaRPr>
          </a:p>
        </p:txBody>
      </p:sp>
      <p:sp>
        <p:nvSpPr>
          <p:cNvPr id="676" name="Google Shape;676;p121"/>
          <p:cNvSpPr txBox="1"/>
          <p:nvPr/>
        </p:nvSpPr>
        <p:spPr>
          <a:xfrm>
            <a:off x="6484500" y="1033075"/>
            <a:ext cx="2151600" cy="83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2012</a:t>
            </a:r>
            <a:endParaRPr/>
          </a:p>
          <a:p>
            <a:pPr indent="0" lvl="0" marL="0" rtl="0" algn="l">
              <a:spcBef>
                <a:spcPts val="0"/>
              </a:spcBef>
              <a:spcAft>
                <a:spcPts val="0"/>
              </a:spcAft>
              <a:buNone/>
            </a:pPr>
            <a:r>
              <a:rPr lang="en"/>
              <a:t>6h regular cycling</a:t>
            </a:r>
            <a:endParaRPr/>
          </a:p>
          <a:p>
            <a:pPr indent="0" lvl="0" marL="0" rtl="0" algn="l">
              <a:spcBef>
                <a:spcPts val="0"/>
              </a:spcBef>
              <a:spcAft>
                <a:spcPts val="0"/>
              </a:spcAft>
              <a:buNone/>
            </a:pPr>
            <a:r>
              <a:rPr lang="en"/>
              <a:t>~25% capacity usage</a:t>
            </a:r>
            <a:endParaRPr/>
          </a:p>
        </p:txBody>
      </p:sp>
      <p:pic>
        <p:nvPicPr>
          <p:cNvPr id="677" name="Google Shape;677;p121"/>
          <p:cNvPicPr preferRelativeResize="0"/>
          <p:nvPr/>
        </p:nvPicPr>
        <p:blipFill>
          <a:blip r:embed="rId4">
            <a:alphaModFix/>
          </a:blip>
          <a:stretch>
            <a:fillRect/>
          </a:stretch>
        </p:blipFill>
        <p:spPr>
          <a:xfrm>
            <a:off x="729775" y="2775700"/>
            <a:ext cx="5754725" cy="1751100"/>
          </a:xfrm>
          <a:prstGeom prst="rect">
            <a:avLst/>
          </a:prstGeom>
          <a:noFill/>
          <a:ln>
            <a:noFill/>
          </a:ln>
        </p:spPr>
      </p:pic>
      <p:sp>
        <p:nvSpPr>
          <p:cNvPr id="678" name="Google Shape;678;p121"/>
          <p:cNvSpPr txBox="1"/>
          <p:nvPr/>
        </p:nvSpPr>
        <p:spPr>
          <a:xfrm>
            <a:off x="7376450" y="3132175"/>
            <a:ext cx="5889900" cy="6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21"/>
          <p:cNvSpPr txBox="1"/>
          <p:nvPr/>
        </p:nvSpPr>
        <p:spPr>
          <a:xfrm>
            <a:off x="6636026" y="3518900"/>
            <a:ext cx="28161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2018</a:t>
            </a:r>
            <a:endParaRPr/>
          </a:p>
          <a:p>
            <a:pPr indent="0" lvl="0" marL="0" rtl="0" algn="l">
              <a:spcBef>
                <a:spcPts val="0"/>
              </a:spcBef>
              <a:spcAft>
                <a:spcPts val="0"/>
              </a:spcAft>
              <a:buNone/>
            </a:pPr>
            <a:r>
              <a:rPr lang="en"/>
              <a:t>1h cycling COMEPS</a:t>
            </a:r>
            <a:endParaRPr/>
          </a:p>
          <a:p>
            <a:pPr indent="0" lvl="0" marL="0" rtl="0" algn="l">
              <a:spcBef>
                <a:spcPts val="0"/>
              </a:spcBef>
              <a:spcAft>
                <a:spcPts val="0"/>
              </a:spcAft>
              <a:buNone/>
            </a:pPr>
            <a:r>
              <a:rPr lang="en"/>
              <a:t>~60% capacity usage</a:t>
            </a:r>
            <a:endParaRPr/>
          </a:p>
        </p:txBody>
      </p:sp>
      <p:sp>
        <p:nvSpPr>
          <p:cNvPr id="680" name="Google Shape;680;p121"/>
          <p:cNvSpPr txBox="1"/>
          <p:nvPr/>
        </p:nvSpPr>
        <p:spPr>
          <a:xfrm>
            <a:off x="6619725" y="1778950"/>
            <a:ext cx="184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latin typeface="Comfortaa"/>
                <a:ea typeface="Comfortaa"/>
                <a:cs typeface="Comfortaa"/>
                <a:sym typeface="Comfortaa"/>
              </a:rPr>
              <a:t>Intermittent DA</a:t>
            </a:r>
            <a:endParaRPr>
              <a:solidFill>
                <a:srgbClr val="FF0000"/>
              </a:solidFill>
              <a:latin typeface="Comfortaa"/>
              <a:ea typeface="Comfortaa"/>
              <a:cs typeface="Comfortaa"/>
              <a:sym typeface="Comfortaa"/>
            </a:endParaRPr>
          </a:p>
        </p:txBody>
      </p:sp>
      <p:sp>
        <p:nvSpPr>
          <p:cNvPr id="681" name="Google Shape;681;p121"/>
          <p:cNvSpPr txBox="1"/>
          <p:nvPr/>
        </p:nvSpPr>
        <p:spPr>
          <a:xfrm>
            <a:off x="6695925" y="4217350"/>
            <a:ext cx="184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00"/>
                </a:solidFill>
              </a:rPr>
              <a:t>Continuous </a:t>
            </a:r>
            <a:r>
              <a:rPr lang="en">
                <a:solidFill>
                  <a:srgbClr val="FF0000"/>
                </a:solidFill>
              </a:rPr>
              <a:t>DA</a:t>
            </a:r>
            <a:endParaRPr>
              <a:solidFill>
                <a:srgbClr val="FF0000"/>
              </a:solidFill>
            </a:endParaRPr>
          </a:p>
        </p:txBody>
      </p:sp>
      <p:sp>
        <p:nvSpPr>
          <p:cNvPr id="682" name="Google Shape;682;p121"/>
          <p:cNvSpPr/>
          <p:nvPr/>
        </p:nvSpPr>
        <p:spPr>
          <a:xfrm>
            <a:off x="6484500" y="2295825"/>
            <a:ext cx="310500" cy="983400"/>
          </a:xfrm>
          <a:prstGeom prst="downArrow">
            <a:avLst>
              <a:gd fmla="val 50000" name="adj1"/>
              <a:gd fmla="val 50000" name="adj2"/>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21"/>
          <p:cNvSpPr txBox="1"/>
          <p:nvPr/>
        </p:nvSpPr>
        <p:spPr>
          <a:xfrm>
            <a:off x="6864625" y="2456700"/>
            <a:ext cx="7493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Asynoptic cycling (2013)</a:t>
            </a:r>
            <a:endParaRPr/>
          </a:p>
          <a:p>
            <a:pPr indent="0" lvl="0" marL="0" rtl="0" algn="l">
              <a:spcBef>
                <a:spcPts val="0"/>
              </a:spcBef>
              <a:spcAft>
                <a:spcPts val="0"/>
              </a:spcAft>
              <a:buNone/>
            </a:pPr>
            <a:r>
              <a:rPr lang="en"/>
              <a:t>COMEPS (2017)</a:t>
            </a:r>
            <a:endParaRPr/>
          </a:p>
        </p:txBody>
      </p:sp>
      <p:sp>
        <p:nvSpPr>
          <p:cNvPr id="684" name="Google Shape;684;p121"/>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104"/>
          <p:cNvPicPr preferRelativeResize="0"/>
          <p:nvPr/>
        </p:nvPicPr>
        <p:blipFill rotWithShape="1">
          <a:blip r:embed="rId3">
            <a:alphaModFix/>
          </a:blip>
          <a:srcRect b="11365" l="19884" r="21319" t="18733"/>
          <a:stretch/>
        </p:blipFill>
        <p:spPr>
          <a:xfrm>
            <a:off x="512825" y="1336375"/>
            <a:ext cx="4226675" cy="3247700"/>
          </a:xfrm>
          <a:prstGeom prst="rect">
            <a:avLst/>
          </a:prstGeom>
          <a:noFill/>
          <a:ln>
            <a:noFill/>
          </a:ln>
        </p:spPr>
      </p:pic>
      <p:sp>
        <p:nvSpPr>
          <p:cNvPr id="459" name="Google Shape;459;p104"/>
          <p:cNvSpPr txBox="1"/>
          <p:nvPr/>
        </p:nvSpPr>
        <p:spPr>
          <a:xfrm>
            <a:off x="4941500" y="1413150"/>
            <a:ext cx="3853800" cy="317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 HARMONIE </a:t>
            </a:r>
            <a:r>
              <a:rPr lang="en">
                <a:latin typeface="Comfortaa"/>
                <a:ea typeface="Comfortaa"/>
                <a:cs typeface="Comfortaa"/>
                <a:sym typeface="Comfortaa"/>
              </a:rPr>
              <a:t>is the weather forecasting system used for operational weather forecasting at DMI</a:t>
            </a:r>
            <a:endParaRPr b="1">
              <a:latin typeface="Comfortaa"/>
              <a:ea typeface="Comfortaa"/>
              <a:cs typeface="Comfortaa"/>
              <a:sym typeface="Comfortaa"/>
            </a:endParaRPr>
          </a:p>
          <a:p>
            <a:pPr indent="0" lvl="0" marL="0" rtl="0" algn="l">
              <a:spcBef>
                <a:spcPts val="0"/>
              </a:spcBef>
              <a:spcAft>
                <a:spcPts val="0"/>
              </a:spcAft>
              <a:buNone/>
            </a:pPr>
            <a:r>
              <a:t/>
            </a:r>
            <a:endParaRPr b="1">
              <a:latin typeface="Comfortaa"/>
              <a:ea typeface="Comfortaa"/>
              <a:cs typeface="Comfortaa"/>
              <a:sym typeface="Comfortaa"/>
            </a:endParaRPr>
          </a:p>
          <a:p>
            <a:pPr indent="0" lvl="0" marL="0" rtl="0" algn="l">
              <a:spcBef>
                <a:spcPts val="0"/>
              </a:spcBef>
              <a:spcAft>
                <a:spcPts val="0"/>
              </a:spcAft>
              <a:buNone/>
            </a:pPr>
            <a:r>
              <a:rPr b="1" lang="en">
                <a:latin typeface="Comfortaa"/>
                <a:ea typeface="Comfortaa"/>
                <a:cs typeface="Comfortaa"/>
                <a:sym typeface="Comfortaa"/>
              </a:rPr>
              <a:t>--- It is jointly d</a:t>
            </a:r>
            <a:r>
              <a:rPr lang="en">
                <a:latin typeface="Comfortaa"/>
                <a:ea typeface="Comfortaa"/>
                <a:cs typeface="Comfortaa"/>
                <a:sym typeface="Comfortaa"/>
              </a:rPr>
              <a:t>eveloped by members of </a:t>
            </a:r>
            <a:r>
              <a:rPr b="1" lang="en">
                <a:solidFill>
                  <a:srgbClr val="00FF00"/>
                </a:solidFill>
                <a:latin typeface="Comfortaa"/>
                <a:ea typeface="Comfortaa"/>
                <a:cs typeface="Comfortaa"/>
                <a:sym typeface="Comfortaa"/>
              </a:rPr>
              <a:t>HIRLAM consortia</a:t>
            </a:r>
            <a:r>
              <a:rPr lang="en">
                <a:latin typeface="Comfortaa"/>
                <a:ea typeface="Comfortaa"/>
                <a:cs typeface="Comfortaa"/>
                <a:sym typeface="Comfortaa"/>
              </a:rPr>
              <a:t>, and in collaboration with ECMWF and Meteo France-lead </a:t>
            </a:r>
            <a:r>
              <a:rPr b="1" lang="en">
                <a:solidFill>
                  <a:srgbClr val="0000FF"/>
                </a:solidFill>
                <a:latin typeface="Comfortaa"/>
                <a:ea typeface="Comfortaa"/>
                <a:cs typeface="Comfortaa"/>
                <a:sym typeface="Comfortaa"/>
              </a:rPr>
              <a:t>ALADIN consortia</a:t>
            </a:r>
            <a:endParaRPr b="1">
              <a:solidFill>
                <a:srgbClr val="0000FF"/>
              </a:solidFill>
              <a:latin typeface="Comfortaa"/>
              <a:ea typeface="Comfortaa"/>
              <a:cs typeface="Comfortaa"/>
              <a:sym typeface="Comfortaa"/>
            </a:endParaRPr>
          </a:p>
          <a:p>
            <a:pPr indent="0" lvl="0" marL="0" rtl="0" algn="l">
              <a:spcBef>
                <a:spcPts val="0"/>
              </a:spcBef>
              <a:spcAft>
                <a:spcPts val="0"/>
              </a:spcAft>
              <a:buNone/>
            </a:pPr>
            <a:r>
              <a:t/>
            </a:r>
            <a:endParaRPr b="1">
              <a:solidFill>
                <a:srgbClr val="0000FF"/>
              </a:solidFill>
              <a:latin typeface="Comfortaa"/>
              <a:ea typeface="Comfortaa"/>
              <a:cs typeface="Comfortaa"/>
              <a:sym typeface="Comfortaa"/>
            </a:endParaRPr>
          </a:p>
          <a:p>
            <a:pPr indent="0" lvl="0" marL="0" rtl="0" algn="l">
              <a:spcBef>
                <a:spcPts val="0"/>
              </a:spcBef>
              <a:spcAft>
                <a:spcPts val="0"/>
              </a:spcAft>
              <a:buNone/>
            </a:pPr>
            <a:r>
              <a:rPr b="1" lang="en">
                <a:solidFill>
                  <a:srgbClr val="0000FF"/>
                </a:solidFill>
                <a:latin typeface="Comfortaa"/>
                <a:ea typeface="Comfortaa"/>
                <a:cs typeface="Comfortaa"/>
                <a:sym typeface="Comfortaa"/>
              </a:rPr>
              <a:t>--- HIRLAM + ALADIN has now merged into ACCORD consortia ( </a:t>
            </a:r>
            <a:r>
              <a:rPr lang="en" sz="1350">
                <a:solidFill>
                  <a:schemeClr val="dk1"/>
                </a:solidFill>
                <a:highlight>
                  <a:srgbClr val="FFFFFF"/>
                </a:highlight>
                <a:latin typeface="Comfortaa"/>
                <a:ea typeface="Comfortaa"/>
                <a:cs typeface="Comfortaa"/>
                <a:sym typeface="Comfortaa"/>
              </a:rPr>
              <a:t>A Consortium for COnvection-scale modelling Research and Development), with 26 European and Mediterranean NWS</a:t>
            </a:r>
            <a:endParaRPr b="1">
              <a:solidFill>
                <a:srgbClr val="0000FF"/>
              </a:solidFill>
            </a:endParaRPr>
          </a:p>
        </p:txBody>
      </p:sp>
      <p:sp>
        <p:nvSpPr>
          <p:cNvPr id="460" name="Google Shape;460;p104"/>
          <p:cNvSpPr txBox="1"/>
          <p:nvPr/>
        </p:nvSpPr>
        <p:spPr>
          <a:xfrm>
            <a:off x="606050" y="936175"/>
            <a:ext cx="337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Weather Research Consortia in Europe</a:t>
            </a:r>
            <a:endParaRPr/>
          </a:p>
        </p:txBody>
      </p:sp>
      <p:sp>
        <p:nvSpPr>
          <p:cNvPr id="461" name="Google Shape;461;p104"/>
          <p:cNvSpPr txBox="1"/>
          <p:nvPr/>
        </p:nvSpPr>
        <p:spPr>
          <a:xfrm>
            <a:off x="2869725" y="382075"/>
            <a:ext cx="520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0000FF"/>
                </a:solidFill>
                <a:latin typeface="Comfortaa"/>
                <a:ea typeface="Comfortaa"/>
                <a:cs typeface="Comfortaa"/>
                <a:sym typeface="Comfortaa"/>
              </a:rPr>
              <a:t>What is HARMONIE system? </a:t>
            </a:r>
            <a:endParaRPr b="1" sz="2400">
              <a:solidFill>
                <a:srgbClr val="0000FF"/>
              </a:solidFill>
              <a:latin typeface="Comfortaa"/>
              <a:ea typeface="Comfortaa"/>
              <a:cs typeface="Comfortaa"/>
              <a:sym typeface="Comfortaa"/>
            </a:endParaRPr>
          </a:p>
        </p:txBody>
      </p:sp>
      <p:sp>
        <p:nvSpPr>
          <p:cNvPr id="462" name="Google Shape;462;p104"/>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22"/>
          <p:cNvSpPr txBox="1"/>
          <p:nvPr/>
        </p:nvSpPr>
        <p:spPr>
          <a:xfrm>
            <a:off x="3010350" y="811225"/>
            <a:ext cx="3738000" cy="4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0000"/>
                </a:solidFill>
              </a:rPr>
              <a:t>CO</a:t>
            </a:r>
            <a:r>
              <a:rPr lang="en" sz="2400"/>
              <a:t>ntinuous</a:t>
            </a:r>
            <a:endParaRPr sz="2400"/>
          </a:p>
          <a:p>
            <a:pPr indent="0" lvl="0" marL="0" rtl="0" algn="l">
              <a:spcBef>
                <a:spcPts val="0"/>
              </a:spcBef>
              <a:spcAft>
                <a:spcPts val="0"/>
              </a:spcAft>
              <a:buNone/>
            </a:pPr>
            <a:r>
              <a:rPr lang="en" sz="2400"/>
              <a:t>     </a:t>
            </a:r>
            <a:r>
              <a:rPr b="1" lang="en" sz="2400">
                <a:solidFill>
                  <a:srgbClr val="FF0000"/>
                </a:solidFill>
              </a:rPr>
              <a:t>M</a:t>
            </a:r>
            <a:r>
              <a:rPr lang="en" sz="2400"/>
              <a:t>esoscale</a:t>
            </a:r>
            <a:endParaRPr sz="2400"/>
          </a:p>
          <a:p>
            <a:pPr indent="0" lvl="0" marL="0" rtl="0" algn="l">
              <a:spcBef>
                <a:spcPts val="0"/>
              </a:spcBef>
              <a:spcAft>
                <a:spcPts val="0"/>
              </a:spcAft>
              <a:buNone/>
            </a:pPr>
            <a:r>
              <a:rPr lang="en" sz="2400"/>
              <a:t>        </a:t>
            </a:r>
            <a:r>
              <a:rPr b="1" lang="en" sz="2400">
                <a:solidFill>
                  <a:srgbClr val="FF0000"/>
                </a:solidFill>
              </a:rPr>
              <a:t>E</a:t>
            </a:r>
            <a:r>
              <a:rPr lang="en" sz="2400"/>
              <a:t>nsemble</a:t>
            </a:r>
            <a:endParaRPr sz="2400"/>
          </a:p>
          <a:p>
            <a:pPr indent="0" lvl="0" marL="0" rtl="0" algn="l">
              <a:spcBef>
                <a:spcPts val="0"/>
              </a:spcBef>
              <a:spcAft>
                <a:spcPts val="0"/>
              </a:spcAft>
              <a:buNone/>
            </a:pPr>
            <a:r>
              <a:rPr lang="en" sz="2400"/>
              <a:t>          </a:t>
            </a:r>
            <a:r>
              <a:rPr b="1" lang="en" sz="2400">
                <a:solidFill>
                  <a:srgbClr val="FF0000"/>
                </a:solidFill>
              </a:rPr>
              <a:t>P</a:t>
            </a:r>
            <a:r>
              <a:rPr lang="en" sz="2400"/>
              <a:t>rediction </a:t>
            </a:r>
            <a:endParaRPr sz="2400"/>
          </a:p>
          <a:p>
            <a:pPr indent="0" lvl="0" marL="0" rtl="0" algn="l">
              <a:spcBef>
                <a:spcPts val="0"/>
              </a:spcBef>
              <a:spcAft>
                <a:spcPts val="0"/>
              </a:spcAft>
              <a:buNone/>
            </a:pPr>
            <a:r>
              <a:rPr lang="en" sz="2400"/>
              <a:t>            </a:t>
            </a:r>
            <a:r>
              <a:rPr b="1" lang="en" sz="2400">
                <a:solidFill>
                  <a:srgbClr val="FF0000"/>
                </a:solidFill>
              </a:rPr>
              <a:t>S</a:t>
            </a:r>
            <a:r>
              <a:rPr lang="en" sz="2400"/>
              <a:t>ystem</a:t>
            </a:r>
            <a:endParaRPr sz="2400"/>
          </a:p>
        </p:txBody>
      </p:sp>
      <p:sp>
        <p:nvSpPr>
          <p:cNvPr id="690" name="Google Shape;690;p122"/>
          <p:cNvSpPr txBox="1"/>
          <p:nvPr/>
        </p:nvSpPr>
        <p:spPr>
          <a:xfrm>
            <a:off x="1377075" y="3634750"/>
            <a:ext cx="4740300" cy="5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22"/>
          <p:cNvSpPr txBox="1"/>
          <p:nvPr/>
        </p:nvSpPr>
        <p:spPr>
          <a:xfrm>
            <a:off x="1019625" y="3025150"/>
            <a:ext cx="7916400" cy="5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COMEPS: a 25 member time lagged kilometer-scale EPS with hourly refresh (2017, DMI) </a:t>
            </a:r>
            <a:endParaRPr/>
          </a:p>
        </p:txBody>
      </p:sp>
      <p:sp>
        <p:nvSpPr>
          <p:cNvPr id="692" name="Google Shape;692;p122"/>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123"/>
          <p:cNvPicPr preferRelativeResize="0"/>
          <p:nvPr/>
        </p:nvPicPr>
        <p:blipFill rotWithShape="1">
          <a:blip r:embed="rId3">
            <a:alphaModFix/>
          </a:blip>
          <a:srcRect b="0" l="0" r="0" t="0"/>
          <a:stretch/>
        </p:blipFill>
        <p:spPr>
          <a:xfrm>
            <a:off x="910080" y="1500120"/>
            <a:ext cx="7780320" cy="948600"/>
          </a:xfrm>
          <a:prstGeom prst="rect">
            <a:avLst/>
          </a:prstGeom>
          <a:noFill/>
          <a:ln>
            <a:noFill/>
          </a:ln>
        </p:spPr>
      </p:pic>
      <p:sp>
        <p:nvSpPr>
          <p:cNvPr id="698" name="Google Shape;698;p123"/>
          <p:cNvSpPr/>
          <p:nvPr/>
        </p:nvSpPr>
        <p:spPr>
          <a:xfrm>
            <a:off x="1063800" y="2975400"/>
            <a:ext cx="6873120" cy="8013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23"/>
          <p:cNvSpPr/>
          <p:nvPr/>
        </p:nvSpPr>
        <p:spPr>
          <a:xfrm>
            <a:off x="1135440" y="2872440"/>
            <a:ext cx="6873120" cy="8013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23"/>
          <p:cNvSpPr/>
          <p:nvPr/>
        </p:nvSpPr>
        <p:spPr>
          <a:xfrm>
            <a:off x="2399040" y="624600"/>
            <a:ext cx="7056720" cy="55224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Cycling strategy with intermittent DA</a:t>
            </a:r>
            <a:endParaRPr i="0" sz="1800" u="none" cap="none" strike="noStrike">
              <a:solidFill>
                <a:srgbClr val="0000FF"/>
              </a:solidFill>
              <a:latin typeface="Comfortaa"/>
              <a:ea typeface="Comfortaa"/>
              <a:cs typeface="Comfortaa"/>
              <a:sym typeface="Comfortaa"/>
            </a:endParaRPr>
          </a:p>
        </p:txBody>
      </p:sp>
      <p:sp>
        <p:nvSpPr>
          <p:cNvPr id="701" name="Google Shape;701;p123"/>
          <p:cNvSpPr/>
          <p:nvPr/>
        </p:nvSpPr>
        <p:spPr>
          <a:xfrm>
            <a:off x="2193120" y="2791800"/>
            <a:ext cx="589320" cy="1173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23"/>
          <p:cNvSpPr/>
          <p:nvPr/>
        </p:nvSpPr>
        <p:spPr>
          <a:xfrm>
            <a:off x="1914840" y="2657160"/>
            <a:ext cx="4856040" cy="5659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23"/>
          <p:cNvSpPr/>
          <p:nvPr/>
        </p:nvSpPr>
        <p:spPr>
          <a:xfrm>
            <a:off x="1842480" y="196128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23"/>
          <p:cNvSpPr/>
          <p:nvPr/>
        </p:nvSpPr>
        <p:spPr>
          <a:xfrm>
            <a:off x="2676960" y="198180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23"/>
          <p:cNvSpPr/>
          <p:nvPr/>
        </p:nvSpPr>
        <p:spPr>
          <a:xfrm>
            <a:off x="3439080" y="198180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23"/>
          <p:cNvSpPr/>
          <p:nvPr/>
        </p:nvSpPr>
        <p:spPr>
          <a:xfrm>
            <a:off x="4277160" y="198180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23"/>
          <p:cNvSpPr/>
          <p:nvPr/>
        </p:nvSpPr>
        <p:spPr>
          <a:xfrm>
            <a:off x="5039280" y="198180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23"/>
          <p:cNvSpPr/>
          <p:nvPr/>
        </p:nvSpPr>
        <p:spPr>
          <a:xfrm>
            <a:off x="5877360" y="198180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23"/>
          <p:cNvSpPr/>
          <p:nvPr/>
        </p:nvSpPr>
        <p:spPr>
          <a:xfrm>
            <a:off x="6639480" y="198180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23"/>
          <p:cNvSpPr/>
          <p:nvPr/>
        </p:nvSpPr>
        <p:spPr>
          <a:xfrm>
            <a:off x="7477560" y="1981800"/>
            <a:ext cx="277560" cy="20412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23"/>
          <p:cNvSpPr/>
          <p:nvPr/>
        </p:nvSpPr>
        <p:spPr>
          <a:xfrm>
            <a:off x="4159800" y="2610360"/>
            <a:ext cx="5128560" cy="85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Assimilation window </a:t>
            </a:r>
            <a:r>
              <a:rPr b="1" i="0" lang="en" sz="1400" u="none" cap="none" strike="noStrike">
                <a:solidFill>
                  <a:srgbClr val="000000"/>
                </a:solidFill>
                <a:latin typeface="Arial"/>
                <a:ea typeface="Arial"/>
                <a:cs typeface="Arial"/>
                <a:sym typeface="Arial"/>
              </a:rPr>
              <a:t>1h, </a:t>
            </a:r>
            <a:r>
              <a:rPr b="0" i="0" lang="en" sz="1400" u="none" cap="none" strike="noStrike">
                <a:solidFill>
                  <a:srgbClr val="000000"/>
                </a:solidFill>
                <a:latin typeface="Arial"/>
                <a:ea typeface="Arial"/>
                <a:cs typeface="Arial"/>
                <a:sym typeface="Arial"/>
              </a:rPr>
              <a:t>data between</a:t>
            </a:r>
            <a:r>
              <a:rPr b="1" i="0" lang="en" sz="1400" u="none" cap="none" strike="noStrike">
                <a:solidFill>
                  <a:srgbClr val="000000"/>
                </a:solidFill>
                <a:latin typeface="Arial"/>
                <a:ea typeface="Arial"/>
                <a:cs typeface="Arial"/>
                <a:sym typeface="Arial"/>
              </a:rPr>
              <a:t> -0.5 </a:t>
            </a:r>
            <a:r>
              <a:rPr b="0" i="0" lang="en" sz="1400" u="none" cap="none" strike="noStrike">
                <a:solidFill>
                  <a:srgbClr val="000000"/>
                </a:solidFill>
                <a:latin typeface="Arial"/>
                <a:ea typeface="Arial"/>
                <a:cs typeface="Arial"/>
                <a:sym typeface="Arial"/>
              </a:rPr>
              <a:t>and</a:t>
            </a:r>
            <a:r>
              <a:rPr b="1" i="0" lang="en" sz="1400" u="none" cap="none" strike="noStrike">
                <a:solidFill>
                  <a:srgbClr val="000000"/>
                </a:solidFill>
                <a:latin typeface="Arial"/>
                <a:ea typeface="Arial"/>
                <a:cs typeface="Arial"/>
                <a:sym typeface="Arial"/>
              </a:rPr>
              <a:t> 0.5 h</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Background from </a:t>
            </a:r>
            <a:r>
              <a:rPr b="1" i="0" lang="en" sz="1400" u="none" cap="none" strike="noStrike">
                <a:solidFill>
                  <a:srgbClr val="000000"/>
                </a:solidFill>
                <a:latin typeface="Arial"/>
                <a:ea typeface="Arial"/>
                <a:cs typeface="Arial"/>
                <a:sym typeface="Arial"/>
              </a:rPr>
              <a:t>1h</a:t>
            </a:r>
            <a:r>
              <a:rPr b="0" i="0" lang="en" sz="1400" u="none" cap="none" strike="noStrike">
                <a:solidFill>
                  <a:srgbClr val="000000"/>
                </a:solidFill>
                <a:latin typeface="Arial"/>
                <a:ea typeface="Arial"/>
                <a:cs typeface="Arial"/>
                <a:sym typeface="Arial"/>
              </a:rPr>
              <a:t> forecast of previous cycle</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712" name="Google Shape;712;p123"/>
          <p:cNvSpPr/>
          <p:nvPr/>
        </p:nvSpPr>
        <p:spPr>
          <a:xfrm>
            <a:off x="3402720" y="207720"/>
            <a:ext cx="7333200" cy="8553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How to achieve frequent analysis update</a:t>
            </a:r>
            <a:endParaRPr b="0" i="0" sz="1800" u="none" cap="none" strike="noStrike">
              <a:solidFill>
                <a:srgbClr val="000000"/>
              </a:solidFill>
              <a:latin typeface="Cambria"/>
              <a:ea typeface="Cambria"/>
              <a:cs typeface="Cambria"/>
              <a:sym typeface="Cambria"/>
            </a:endParaRPr>
          </a:p>
        </p:txBody>
      </p:sp>
      <p:sp>
        <p:nvSpPr>
          <p:cNvPr id="713" name="Google Shape;713;p123"/>
          <p:cNvSpPr/>
          <p:nvPr/>
        </p:nvSpPr>
        <p:spPr>
          <a:xfrm>
            <a:off x="383040" y="1258560"/>
            <a:ext cx="7372080" cy="85968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1h cycling,</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
              <a:t>1h update.</a:t>
            </a:r>
            <a:endParaRPr b="1"/>
          </a:p>
        </p:txBody>
      </p:sp>
      <p:sp>
        <p:nvSpPr>
          <p:cNvPr id="714" name="Google Shape;714;p123"/>
          <p:cNvSpPr/>
          <p:nvPr/>
        </p:nvSpPr>
        <p:spPr>
          <a:xfrm>
            <a:off x="446400" y="3611160"/>
            <a:ext cx="3463920" cy="856800"/>
          </a:xfrm>
          <a:prstGeom prst="rect">
            <a:avLst/>
          </a:prstGeom>
          <a:noFill/>
          <a:ln>
            <a:noFill/>
          </a:ln>
        </p:spPr>
        <p:txBody>
          <a:bodyPr anchorCtr="0" anchor="t" bIns="91425" lIns="91425" spcFirstLastPara="1" rIns="91425" wrap="square" tIns="91425">
            <a:noAutofit/>
          </a:bodyPr>
          <a:lstStyle/>
          <a:p>
            <a:pPr indent="-317160" lvl="0" marL="457200" marR="0" rtl="0" algn="l">
              <a:lnSpc>
                <a:spcPct val="100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fast/frequent assimilation (radar)</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715" name="Google Shape;715;p123"/>
          <p:cNvSpPr/>
          <p:nvPr/>
        </p:nvSpPr>
        <p:spPr>
          <a:xfrm>
            <a:off x="3917160" y="3359160"/>
            <a:ext cx="4739400" cy="856800"/>
          </a:xfrm>
          <a:prstGeom prst="rect">
            <a:avLst/>
          </a:prstGeom>
          <a:noFill/>
          <a:ln>
            <a:noFill/>
          </a:ln>
        </p:spPr>
        <p:txBody>
          <a:bodyPr anchorCtr="0" anchor="t" bIns="91425" lIns="91425" spcFirstLastPara="1" rIns="91425" wrap="square" tIns="91425">
            <a:noAutofit/>
          </a:bodyPr>
          <a:lstStyle/>
          <a:p>
            <a:pPr indent="-317160" lvl="0" marL="457200" marR="0" rtl="0" algn="l">
              <a:lnSpc>
                <a:spcPct val="100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Computationally intensive for EPS application</a:t>
            </a:r>
            <a:endParaRPr b="0" i="0" sz="1800" u="none" cap="none" strike="noStrike">
              <a:solidFill>
                <a:srgbClr val="000000"/>
              </a:solidFill>
              <a:latin typeface="Cambria"/>
              <a:ea typeface="Cambria"/>
              <a:cs typeface="Cambria"/>
              <a:sym typeface="Cambria"/>
            </a:endParaRPr>
          </a:p>
          <a:p>
            <a:pPr indent="-317160" lvl="0" marL="457200" marR="0" rtl="0" algn="l">
              <a:lnSpc>
                <a:spcPct val="100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Too short for obs use (TEMP/satellite)?</a:t>
            </a:r>
            <a:endParaRPr b="0" i="0" sz="1800" u="none" cap="none" strike="noStrike">
              <a:solidFill>
                <a:srgbClr val="000000"/>
              </a:solidFill>
              <a:latin typeface="Cambria"/>
              <a:ea typeface="Cambria"/>
              <a:cs typeface="Cambria"/>
              <a:sym typeface="Cambria"/>
            </a:endParaRPr>
          </a:p>
          <a:p>
            <a:pPr indent="-317160" lvl="0" marL="457200" marR="0" rtl="0" algn="l">
              <a:lnSpc>
                <a:spcPct val="100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spin-up (moisture...)</a:t>
            </a:r>
            <a:endParaRPr b="0" i="0" sz="1800" u="none" cap="none" strike="noStrike">
              <a:solidFill>
                <a:srgbClr val="000000"/>
              </a:solidFill>
              <a:latin typeface="Cambria"/>
              <a:ea typeface="Cambria"/>
              <a:cs typeface="Cambria"/>
              <a:sym typeface="Cambria"/>
            </a:endParaRPr>
          </a:p>
          <a:p>
            <a:pPr indent="-317160" lvl="0" marL="457200" marR="0" rtl="0" algn="l">
              <a:lnSpc>
                <a:spcPct val="100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shorter cycling interval unrealistic (balance, temporal correlation, delivery)</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716" name="Google Shape;716;p123"/>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124"/>
          <p:cNvPicPr preferRelativeResize="0"/>
          <p:nvPr/>
        </p:nvPicPr>
        <p:blipFill rotWithShape="1">
          <a:blip r:embed="rId3">
            <a:alphaModFix/>
          </a:blip>
          <a:srcRect b="0" l="0" r="0" t="0"/>
          <a:stretch/>
        </p:blipFill>
        <p:spPr>
          <a:xfrm>
            <a:off x="681667" y="1271520"/>
            <a:ext cx="7780679" cy="948960"/>
          </a:xfrm>
          <a:prstGeom prst="rect">
            <a:avLst/>
          </a:prstGeom>
          <a:noFill/>
          <a:ln>
            <a:noFill/>
          </a:ln>
        </p:spPr>
      </p:pic>
      <p:sp>
        <p:nvSpPr>
          <p:cNvPr id="722" name="Google Shape;722;p124"/>
          <p:cNvSpPr/>
          <p:nvPr/>
        </p:nvSpPr>
        <p:spPr>
          <a:xfrm>
            <a:off x="835200" y="2746800"/>
            <a:ext cx="6873600" cy="8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24"/>
          <p:cNvSpPr/>
          <p:nvPr/>
        </p:nvSpPr>
        <p:spPr>
          <a:xfrm>
            <a:off x="906840" y="2643840"/>
            <a:ext cx="6873600" cy="8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24"/>
          <p:cNvSpPr/>
          <p:nvPr/>
        </p:nvSpPr>
        <p:spPr>
          <a:xfrm>
            <a:off x="1964520" y="2563200"/>
            <a:ext cx="589800" cy="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24"/>
          <p:cNvSpPr/>
          <p:nvPr/>
        </p:nvSpPr>
        <p:spPr>
          <a:xfrm>
            <a:off x="1686240" y="2428560"/>
            <a:ext cx="4856400" cy="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24"/>
          <p:cNvSpPr/>
          <p:nvPr/>
        </p:nvSpPr>
        <p:spPr>
          <a:xfrm>
            <a:off x="1613880" y="234228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24"/>
          <p:cNvSpPr/>
          <p:nvPr/>
        </p:nvSpPr>
        <p:spPr>
          <a:xfrm>
            <a:off x="2448360" y="2667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24"/>
          <p:cNvSpPr/>
          <p:nvPr/>
        </p:nvSpPr>
        <p:spPr>
          <a:xfrm>
            <a:off x="3286680" y="2286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24"/>
          <p:cNvSpPr/>
          <p:nvPr/>
        </p:nvSpPr>
        <p:spPr>
          <a:xfrm>
            <a:off x="4048560" y="27438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24"/>
          <p:cNvSpPr/>
          <p:nvPr/>
        </p:nvSpPr>
        <p:spPr>
          <a:xfrm>
            <a:off x="4810680" y="2286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24"/>
          <p:cNvSpPr/>
          <p:nvPr/>
        </p:nvSpPr>
        <p:spPr>
          <a:xfrm>
            <a:off x="5648760" y="2667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24"/>
          <p:cNvSpPr/>
          <p:nvPr/>
        </p:nvSpPr>
        <p:spPr>
          <a:xfrm>
            <a:off x="6410880" y="2286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24"/>
          <p:cNvSpPr/>
          <p:nvPr/>
        </p:nvSpPr>
        <p:spPr>
          <a:xfrm>
            <a:off x="7248960" y="2667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24"/>
          <p:cNvSpPr/>
          <p:nvPr/>
        </p:nvSpPr>
        <p:spPr>
          <a:xfrm>
            <a:off x="1512360" y="2684880"/>
            <a:ext cx="7334400" cy="8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24"/>
          <p:cNvSpPr/>
          <p:nvPr/>
        </p:nvSpPr>
        <p:spPr>
          <a:xfrm>
            <a:off x="1613880" y="2194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2</a:t>
            </a:r>
            <a:r>
              <a:rPr lang="en"/>
              <a:t>2</a:t>
            </a:r>
            <a:endParaRPr b="0" sz="1800" strike="noStrike">
              <a:solidFill>
                <a:srgbClr val="000000"/>
              </a:solidFill>
              <a:latin typeface="Cambria"/>
              <a:ea typeface="Cambria"/>
              <a:cs typeface="Cambria"/>
              <a:sym typeface="Cambria"/>
            </a:endParaRPr>
          </a:p>
        </p:txBody>
      </p:sp>
      <p:sp>
        <p:nvSpPr>
          <p:cNvPr id="736" name="Google Shape;736;p124"/>
          <p:cNvSpPr/>
          <p:nvPr/>
        </p:nvSpPr>
        <p:spPr>
          <a:xfrm>
            <a:off x="3214080" y="2194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00</a:t>
            </a:r>
            <a:endParaRPr b="0" sz="1800" strike="noStrike">
              <a:solidFill>
                <a:srgbClr val="000000"/>
              </a:solidFill>
              <a:latin typeface="Cambria"/>
              <a:ea typeface="Cambria"/>
              <a:cs typeface="Cambria"/>
              <a:sym typeface="Cambria"/>
            </a:endParaRPr>
          </a:p>
        </p:txBody>
      </p:sp>
      <p:sp>
        <p:nvSpPr>
          <p:cNvPr id="737" name="Google Shape;737;p124"/>
          <p:cNvSpPr/>
          <p:nvPr/>
        </p:nvSpPr>
        <p:spPr>
          <a:xfrm>
            <a:off x="4737960" y="2194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2</a:t>
            </a:r>
            <a:endParaRPr b="0" sz="1800" strike="noStrike">
              <a:solidFill>
                <a:srgbClr val="000000"/>
              </a:solidFill>
              <a:latin typeface="Cambria"/>
              <a:ea typeface="Cambria"/>
              <a:cs typeface="Cambria"/>
              <a:sym typeface="Cambria"/>
            </a:endParaRPr>
          </a:p>
        </p:txBody>
      </p:sp>
      <p:sp>
        <p:nvSpPr>
          <p:cNvPr id="738" name="Google Shape;738;p124"/>
          <p:cNvSpPr/>
          <p:nvPr/>
        </p:nvSpPr>
        <p:spPr>
          <a:xfrm>
            <a:off x="5610615" y="25640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3</a:t>
            </a:r>
            <a:endParaRPr b="0" sz="1800" strike="noStrike">
              <a:solidFill>
                <a:srgbClr val="000000"/>
              </a:solidFill>
              <a:latin typeface="Cambria"/>
              <a:ea typeface="Cambria"/>
              <a:cs typeface="Cambria"/>
              <a:sym typeface="Cambria"/>
            </a:endParaRPr>
          </a:p>
        </p:txBody>
      </p:sp>
      <p:sp>
        <p:nvSpPr>
          <p:cNvPr id="739" name="Google Shape;739;p124"/>
          <p:cNvSpPr/>
          <p:nvPr/>
        </p:nvSpPr>
        <p:spPr>
          <a:xfrm>
            <a:off x="6414480" y="2194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4</a:t>
            </a:r>
            <a:endParaRPr b="0" sz="1800" strike="noStrike">
              <a:solidFill>
                <a:srgbClr val="000000"/>
              </a:solidFill>
              <a:latin typeface="Cambria"/>
              <a:ea typeface="Cambria"/>
              <a:cs typeface="Cambria"/>
              <a:sym typeface="Cambria"/>
            </a:endParaRPr>
          </a:p>
        </p:txBody>
      </p:sp>
      <p:sp>
        <p:nvSpPr>
          <p:cNvPr id="740" name="Google Shape;740;p124"/>
          <p:cNvSpPr/>
          <p:nvPr/>
        </p:nvSpPr>
        <p:spPr>
          <a:xfrm>
            <a:off x="7176240" y="2575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05</a:t>
            </a:r>
            <a:endParaRPr b="0" sz="1800" strike="noStrike">
              <a:solidFill>
                <a:srgbClr val="000000"/>
              </a:solidFill>
              <a:latin typeface="Cambria"/>
              <a:ea typeface="Cambria"/>
              <a:cs typeface="Cambria"/>
              <a:sym typeface="Cambria"/>
            </a:endParaRPr>
          </a:p>
        </p:txBody>
      </p:sp>
      <p:sp>
        <p:nvSpPr>
          <p:cNvPr id="741" name="Google Shape;741;p124"/>
          <p:cNvSpPr/>
          <p:nvPr/>
        </p:nvSpPr>
        <p:spPr>
          <a:xfrm flipH="1" rot="10800000">
            <a:off x="1516508" y="2387017"/>
            <a:ext cx="6111018" cy="27378"/>
          </a:xfrm>
          <a:custGeom>
            <a:rect b="b" l="l" r="r" t="t"/>
            <a:pathLst>
              <a:path extrusionOk="0" h="21600" w="21600">
                <a:moveTo>
                  <a:pt x="0" y="0"/>
                </a:moveTo>
                <a:lnTo>
                  <a:pt x="21600" y="21600"/>
                </a:lnTo>
              </a:path>
            </a:pathLst>
          </a:custGeom>
          <a:noFill/>
          <a:ln cap="flat" cmpd="sng" w="9525">
            <a:solidFill>
              <a:srgbClr val="1F497D"/>
            </a:solidFill>
            <a:prstDash val="solid"/>
            <a:round/>
            <a:headEnd len="sm" w="sm" type="none"/>
            <a:tailEnd len="sm" w="sm" type="none"/>
          </a:ln>
        </p:spPr>
      </p:sp>
      <p:sp>
        <p:nvSpPr>
          <p:cNvPr id="742" name="Google Shape;742;p124"/>
          <p:cNvSpPr/>
          <p:nvPr/>
        </p:nvSpPr>
        <p:spPr>
          <a:xfrm>
            <a:off x="4052160" y="2575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1</a:t>
            </a:r>
            <a:endParaRPr b="0" sz="1800" strike="noStrike">
              <a:solidFill>
                <a:srgbClr val="000000"/>
              </a:solidFill>
              <a:latin typeface="Cambria"/>
              <a:ea typeface="Cambria"/>
              <a:cs typeface="Cambria"/>
              <a:sym typeface="Cambria"/>
            </a:endParaRPr>
          </a:p>
        </p:txBody>
      </p:sp>
      <p:sp>
        <p:nvSpPr>
          <p:cNvPr id="743" name="Google Shape;743;p124"/>
          <p:cNvSpPr/>
          <p:nvPr/>
        </p:nvSpPr>
        <p:spPr>
          <a:xfrm>
            <a:off x="2448360" y="2575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23</a:t>
            </a:r>
            <a:endParaRPr b="0" sz="1800" strike="noStrike">
              <a:solidFill>
                <a:srgbClr val="000000"/>
              </a:solidFill>
              <a:latin typeface="Cambria"/>
              <a:ea typeface="Cambria"/>
              <a:cs typeface="Cambria"/>
              <a:sym typeface="Cambria"/>
            </a:endParaRPr>
          </a:p>
        </p:txBody>
      </p:sp>
      <p:sp>
        <p:nvSpPr>
          <p:cNvPr id="744" name="Google Shape;744;p124"/>
          <p:cNvSpPr/>
          <p:nvPr/>
        </p:nvSpPr>
        <p:spPr>
          <a:xfrm flipH="1" rot="10800000">
            <a:off x="1592708" y="2768017"/>
            <a:ext cx="6111018" cy="27378"/>
          </a:xfrm>
          <a:custGeom>
            <a:rect b="b" l="l" r="r" t="t"/>
            <a:pathLst>
              <a:path extrusionOk="0" h="21600" w="21600">
                <a:moveTo>
                  <a:pt x="0" y="0"/>
                </a:moveTo>
                <a:lnTo>
                  <a:pt x="21600" y="21600"/>
                </a:lnTo>
              </a:path>
            </a:pathLst>
          </a:custGeom>
          <a:noFill/>
          <a:ln cap="flat" cmpd="sng" w="9525">
            <a:solidFill>
              <a:srgbClr val="1F497D"/>
            </a:solidFill>
            <a:prstDash val="solid"/>
            <a:round/>
            <a:headEnd len="sm" w="sm" type="none"/>
            <a:tailEnd len="sm" w="sm" type="none"/>
          </a:ln>
        </p:spPr>
      </p:sp>
      <p:sp>
        <p:nvSpPr>
          <p:cNvPr id="745" name="Google Shape;745;p124"/>
          <p:cNvSpPr txBox="1"/>
          <p:nvPr/>
        </p:nvSpPr>
        <p:spPr>
          <a:xfrm>
            <a:off x="219850" y="2446225"/>
            <a:ext cx="7372500" cy="8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2h cycling</a:t>
            </a:r>
            <a:endParaRPr b="1"/>
          </a:p>
          <a:p>
            <a:pPr indent="0" lvl="0" marL="0" rtl="0" algn="l">
              <a:spcBef>
                <a:spcPts val="0"/>
              </a:spcBef>
              <a:spcAft>
                <a:spcPts val="0"/>
              </a:spcAft>
              <a:buNone/>
            </a:pPr>
            <a:r>
              <a:rPr b="1" lang="en"/>
              <a:t>1h update</a:t>
            </a:r>
            <a:endParaRPr b="1"/>
          </a:p>
        </p:txBody>
      </p:sp>
      <p:sp>
        <p:nvSpPr>
          <p:cNvPr id="746" name="Google Shape;746;p124"/>
          <p:cNvSpPr/>
          <p:nvPr/>
        </p:nvSpPr>
        <p:spPr>
          <a:xfrm>
            <a:off x="3854880" y="3067440"/>
            <a:ext cx="5128800" cy="8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Assimilation window </a:t>
            </a:r>
            <a:r>
              <a:rPr b="1" lang="en"/>
              <a:t>2</a:t>
            </a:r>
            <a:r>
              <a:rPr b="1" lang="en" sz="1400" strike="noStrike">
                <a:solidFill>
                  <a:srgbClr val="000000"/>
                </a:solidFill>
              </a:rPr>
              <a:t>h</a:t>
            </a:r>
            <a:r>
              <a:rPr b="1" lang="en"/>
              <a:t>, </a:t>
            </a:r>
            <a:r>
              <a:rPr lang="en"/>
              <a:t>data between</a:t>
            </a:r>
            <a:r>
              <a:rPr b="1" lang="en"/>
              <a:t> -1 </a:t>
            </a:r>
            <a:r>
              <a:rPr lang="en"/>
              <a:t>and</a:t>
            </a:r>
            <a:r>
              <a:rPr b="1" lang="en"/>
              <a:t> 1 h</a:t>
            </a:r>
            <a:endParaRPr b="1" sz="1800"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Background from </a:t>
            </a:r>
            <a:r>
              <a:rPr b="1" lang="en"/>
              <a:t>2</a:t>
            </a:r>
            <a:r>
              <a:rPr b="1" lang="en" sz="1400" strike="noStrike">
                <a:solidFill>
                  <a:srgbClr val="000000"/>
                </a:solidFill>
              </a:rPr>
              <a:t>h</a:t>
            </a:r>
            <a:r>
              <a:rPr b="0" lang="en" sz="1400" strike="noStrike">
                <a:solidFill>
                  <a:srgbClr val="000000"/>
                </a:solidFill>
                <a:latin typeface="Arial"/>
                <a:ea typeface="Arial"/>
                <a:cs typeface="Arial"/>
                <a:sym typeface="Arial"/>
              </a:rPr>
              <a:t> forecast of previous cycle</a:t>
            </a:r>
            <a:endParaRPr b="0" sz="1800"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sz="1800" strike="noStrike">
              <a:solidFill>
                <a:srgbClr val="000000"/>
              </a:solidFill>
              <a:latin typeface="Cambria"/>
              <a:ea typeface="Cambria"/>
              <a:cs typeface="Cambria"/>
              <a:sym typeface="Cambria"/>
            </a:endParaRPr>
          </a:p>
        </p:txBody>
      </p:sp>
      <p:sp>
        <p:nvSpPr>
          <p:cNvPr id="747" name="Google Shape;747;p124"/>
          <p:cNvSpPr/>
          <p:nvPr/>
        </p:nvSpPr>
        <p:spPr>
          <a:xfrm>
            <a:off x="2170560" y="624600"/>
            <a:ext cx="7057200" cy="55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400">
                <a:solidFill>
                  <a:srgbClr val="0000FF"/>
                </a:solidFill>
                <a:latin typeface="Comfortaa"/>
                <a:ea typeface="Comfortaa"/>
                <a:cs typeface="Comfortaa"/>
                <a:sym typeface="Comfortaa"/>
              </a:rPr>
              <a:t>Cycling strategy with i</a:t>
            </a:r>
            <a:r>
              <a:rPr b="1" lang="en" sz="2400" strike="noStrike">
                <a:solidFill>
                  <a:srgbClr val="0000FF"/>
                </a:solidFill>
                <a:latin typeface="Comfortaa"/>
                <a:ea typeface="Comfortaa"/>
                <a:cs typeface="Comfortaa"/>
                <a:sym typeface="Comfortaa"/>
              </a:rPr>
              <a:t>ntermittent </a:t>
            </a:r>
            <a:r>
              <a:rPr b="1" lang="en" sz="2400">
                <a:solidFill>
                  <a:srgbClr val="0000FF"/>
                </a:solidFill>
                <a:latin typeface="Comfortaa"/>
                <a:ea typeface="Comfortaa"/>
                <a:cs typeface="Comfortaa"/>
                <a:sym typeface="Comfortaa"/>
              </a:rPr>
              <a:t>DA</a:t>
            </a:r>
            <a:endParaRPr sz="1800" strike="noStrike">
              <a:solidFill>
                <a:srgbClr val="0000FF"/>
              </a:solidFill>
              <a:latin typeface="Comfortaa"/>
              <a:ea typeface="Comfortaa"/>
              <a:cs typeface="Comfortaa"/>
              <a:sym typeface="Comfortaa"/>
            </a:endParaRPr>
          </a:p>
        </p:txBody>
      </p:sp>
      <p:sp>
        <p:nvSpPr>
          <p:cNvPr id="748" name="Google Shape;748;p124"/>
          <p:cNvSpPr txBox="1"/>
          <p:nvPr/>
        </p:nvSpPr>
        <p:spPr>
          <a:xfrm>
            <a:off x="3174000" y="207850"/>
            <a:ext cx="73335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How to achieve frequent analysis update</a:t>
            </a:r>
            <a:endParaRPr/>
          </a:p>
        </p:txBody>
      </p:sp>
      <p:sp>
        <p:nvSpPr>
          <p:cNvPr id="749" name="Google Shape;749;p124"/>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125"/>
          <p:cNvPicPr preferRelativeResize="0"/>
          <p:nvPr/>
        </p:nvPicPr>
        <p:blipFill rotWithShape="1">
          <a:blip r:embed="rId3">
            <a:alphaModFix/>
          </a:blip>
          <a:srcRect b="0" l="0" r="0" t="0"/>
          <a:stretch/>
        </p:blipFill>
        <p:spPr>
          <a:xfrm>
            <a:off x="681655" y="1423920"/>
            <a:ext cx="7780679" cy="948960"/>
          </a:xfrm>
          <a:prstGeom prst="rect">
            <a:avLst/>
          </a:prstGeom>
          <a:noFill/>
          <a:ln>
            <a:noFill/>
          </a:ln>
        </p:spPr>
      </p:pic>
      <p:sp>
        <p:nvSpPr>
          <p:cNvPr id="755" name="Google Shape;755;p125"/>
          <p:cNvSpPr/>
          <p:nvPr/>
        </p:nvSpPr>
        <p:spPr>
          <a:xfrm>
            <a:off x="835200" y="2746800"/>
            <a:ext cx="6873600" cy="8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25"/>
          <p:cNvSpPr/>
          <p:nvPr/>
        </p:nvSpPr>
        <p:spPr>
          <a:xfrm>
            <a:off x="906840" y="2643840"/>
            <a:ext cx="6873600" cy="8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25"/>
          <p:cNvSpPr/>
          <p:nvPr/>
        </p:nvSpPr>
        <p:spPr>
          <a:xfrm>
            <a:off x="1964520" y="2563200"/>
            <a:ext cx="589800" cy="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25"/>
          <p:cNvSpPr/>
          <p:nvPr/>
        </p:nvSpPr>
        <p:spPr>
          <a:xfrm>
            <a:off x="1686240" y="2428560"/>
            <a:ext cx="4856400" cy="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25"/>
          <p:cNvSpPr/>
          <p:nvPr/>
        </p:nvSpPr>
        <p:spPr>
          <a:xfrm>
            <a:off x="1690080" y="272328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25"/>
          <p:cNvSpPr/>
          <p:nvPr/>
        </p:nvSpPr>
        <p:spPr>
          <a:xfrm>
            <a:off x="2524560" y="3048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25"/>
          <p:cNvSpPr/>
          <p:nvPr/>
        </p:nvSpPr>
        <p:spPr>
          <a:xfrm>
            <a:off x="3286680" y="2286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25"/>
          <p:cNvSpPr/>
          <p:nvPr/>
        </p:nvSpPr>
        <p:spPr>
          <a:xfrm>
            <a:off x="4124760" y="2667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25"/>
          <p:cNvSpPr/>
          <p:nvPr/>
        </p:nvSpPr>
        <p:spPr>
          <a:xfrm>
            <a:off x="4886880" y="3048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25"/>
          <p:cNvSpPr/>
          <p:nvPr/>
        </p:nvSpPr>
        <p:spPr>
          <a:xfrm>
            <a:off x="5648760" y="23628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25"/>
          <p:cNvSpPr/>
          <p:nvPr/>
        </p:nvSpPr>
        <p:spPr>
          <a:xfrm>
            <a:off x="6410880" y="2667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25"/>
          <p:cNvSpPr/>
          <p:nvPr/>
        </p:nvSpPr>
        <p:spPr>
          <a:xfrm>
            <a:off x="7248960" y="3048600"/>
            <a:ext cx="277800" cy="204600"/>
          </a:xfrm>
          <a:prstGeom prst="ellipse">
            <a:avLst/>
          </a:prstGeom>
          <a:no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25"/>
          <p:cNvSpPr/>
          <p:nvPr/>
        </p:nvSpPr>
        <p:spPr>
          <a:xfrm>
            <a:off x="1512360" y="2684880"/>
            <a:ext cx="7334400" cy="8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25"/>
          <p:cNvSpPr/>
          <p:nvPr/>
        </p:nvSpPr>
        <p:spPr>
          <a:xfrm>
            <a:off x="1684980" y="2616385"/>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2</a:t>
            </a:r>
            <a:r>
              <a:rPr lang="en"/>
              <a:t>2</a:t>
            </a:r>
            <a:endParaRPr b="0" sz="1800" strike="noStrike">
              <a:solidFill>
                <a:srgbClr val="000000"/>
              </a:solidFill>
              <a:latin typeface="Cambria"/>
              <a:ea typeface="Cambria"/>
              <a:cs typeface="Cambria"/>
              <a:sym typeface="Cambria"/>
            </a:endParaRPr>
          </a:p>
        </p:txBody>
      </p:sp>
      <p:sp>
        <p:nvSpPr>
          <p:cNvPr id="769" name="Google Shape;769;p125"/>
          <p:cNvSpPr/>
          <p:nvPr/>
        </p:nvSpPr>
        <p:spPr>
          <a:xfrm>
            <a:off x="3217530" y="22479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00</a:t>
            </a:r>
            <a:endParaRPr b="0" sz="1800" strike="noStrike">
              <a:solidFill>
                <a:srgbClr val="000000"/>
              </a:solidFill>
              <a:latin typeface="Cambria"/>
              <a:ea typeface="Cambria"/>
              <a:cs typeface="Cambria"/>
              <a:sym typeface="Cambria"/>
            </a:endParaRPr>
          </a:p>
        </p:txBody>
      </p:sp>
      <p:sp>
        <p:nvSpPr>
          <p:cNvPr id="770" name="Google Shape;770;p125"/>
          <p:cNvSpPr/>
          <p:nvPr/>
        </p:nvSpPr>
        <p:spPr>
          <a:xfrm>
            <a:off x="4814085" y="2928335"/>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2</a:t>
            </a:r>
            <a:endParaRPr b="0" sz="1800" strike="noStrike">
              <a:solidFill>
                <a:srgbClr val="000000"/>
              </a:solidFill>
              <a:latin typeface="Cambria"/>
              <a:ea typeface="Cambria"/>
              <a:cs typeface="Cambria"/>
              <a:sym typeface="Cambria"/>
            </a:endParaRPr>
          </a:p>
        </p:txBody>
      </p:sp>
      <p:sp>
        <p:nvSpPr>
          <p:cNvPr id="771" name="Google Shape;771;p125"/>
          <p:cNvSpPr/>
          <p:nvPr/>
        </p:nvSpPr>
        <p:spPr>
          <a:xfrm>
            <a:off x="5592102" y="2247972"/>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3</a:t>
            </a:r>
            <a:endParaRPr b="0" sz="1800" strike="noStrike">
              <a:solidFill>
                <a:srgbClr val="000000"/>
              </a:solidFill>
              <a:latin typeface="Cambria"/>
              <a:ea typeface="Cambria"/>
              <a:cs typeface="Cambria"/>
              <a:sym typeface="Cambria"/>
            </a:endParaRPr>
          </a:p>
        </p:txBody>
      </p:sp>
      <p:sp>
        <p:nvSpPr>
          <p:cNvPr id="772" name="Google Shape;772;p125"/>
          <p:cNvSpPr/>
          <p:nvPr/>
        </p:nvSpPr>
        <p:spPr>
          <a:xfrm>
            <a:off x="6341730" y="2574072"/>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4</a:t>
            </a:r>
            <a:endParaRPr b="0" sz="1800" strike="noStrike">
              <a:solidFill>
                <a:srgbClr val="000000"/>
              </a:solidFill>
              <a:latin typeface="Cambria"/>
              <a:ea typeface="Cambria"/>
              <a:cs typeface="Cambria"/>
              <a:sym typeface="Cambria"/>
            </a:endParaRPr>
          </a:p>
        </p:txBody>
      </p:sp>
      <p:sp>
        <p:nvSpPr>
          <p:cNvPr id="773" name="Google Shape;773;p125"/>
          <p:cNvSpPr/>
          <p:nvPr/>
        </p:nvSpPr>
        <p:spPr>
          <a:xfrm>
            <a:off x="7179790" y="2928335"/>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05</a:t>
            </a:r>
            <a:endParaRPr b="0" sz="1800" strike="noStrike">
              <a:solidFill>
                <a:srgbClr val="000000"/>
              </a:solidFill>
              <a:latin typeface="Cambria"/>
              <a:ea typeface="Cambria"/>
              <a:cs typeface="Cambria"/>
              <a:sym typeface="Cambria"/>
            </a:endParaRPr>
          </a:p>
        </p:txBody>
      </p:sp>
      <p:sp>
        <p:nvSpPr>
          <p:cNvPr id="774" name="Google Shape;774;p125"/>
          <p:cNvSpPr/>
          <p:nvPr/>
        </p:nvSpPr>
        <p:spPr>
          <a:xfrm flipH="1" rot="10800000">
            <a:off x="1434720" y="2435142"/>
            <a:ext cx="6111018" cy="27378"/>
          </a:xfrm>
          <a:custGeom>
            <a:rect b="b" l="l" r="r" t="t"/>
            <a:pathLst>
              <a:path extrusionOk="0" h="21600" w="21600">
                <a:moveTo>
                  <a:pt x="0" y="0"/>
                </a:moveTo>
                <a:lnTo>
                  <a:pt x="21600" y="21600"/>
                </a:lnTo>
              </a:path>
            </a:pathLst>
          </a:custGeom>
          <a:noFill/>
          <a:ln cap="flat" cmpd="sng" w="9525">
            <a:solidFill>
              <a:srgbClr val="1F497D"/>
            </a:solidFill>
            <a:prstDash val="solid"/>
            <a:round/>
            <a:headEnd len="sm" w="sm" type="none"/>
            <a:tailEnd len="sm" w="sm" type="none"/>
          </a:ln>
        </p:spPr>
      </p:sp>
      <p:sp>
        <p:nvSpPr>
          <p:cNvPr id="775" name="Google Shape;775;p125"/>
          <p:cNvSpPr/>
          <p:nvPr/>
        </p:nvSpPr>
        <p:spPr>
          <a:xfrm>
            <a:off x="4052160" y="257556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0</a:t>
            </a:r>
            <a:r>
              <a:rPr lang="en"/>
              <a:t>1</a:t>
            </a:r>
            <a:endParaRPr b="0" sz="1800" strike="noStrike">
              <a:solidFill>
                <a:srgbClr val="000000"/>
              </a:solidFill>
              <a:latin typeface="Cambria"/>
              <a:ea typeface="Cambria"/>
              <a:cs typeface="Cambria"/>
              <a:sym typeface="Cambria"/>
            </a:endParaRPr>
          </a:p>
        </p:txBody>
      </p:sp>
      <p:sp>
        <p:nvSpPr>
          <p:cNvPr id="776" name="Google Shape;776;p125"/>
          <p:cNvSpPr/>
          <p:nvPr/>
        </p:nvSpPr>
        <p:spPr>
          <a:xfrm>
            <a:off x="2448360" y="2963410"/>
            <a:ext cx="416100" cy="36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23</a:t>
            </a:r>
            <a:endParaRPr b="0" sz="1800" strike="noStrike">
              <a:solidFill>
                <a:srgbClr val="000000"/>
              </a:solidFill>
              <a:latin typeface="Cambria"/>
              <a:ea typeface="Cambria"/>
              <a:cs typeface="Cambria"/>
              <a:sym typeface="Cambria"/>
            </a:endParaRPr>
          </a:p>
        </p:txBody>
      </p:sp>
      <p:sp>
        <p:nvSpPr>
          <p:cNvPr id="777" name="Google Shape;777;p125"/>
          <p:cNvSpPr txBox="1"/>
          <p:nvPr/>
        </p:nvSpPr>
        <p:spPr>
          <a:xfrm>
            <a:off x="192950" y="1339325"/>
            <a:ext cx="7372500" cy="8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3h cycling</a:t>
            </a:r>
            <a:endParaRPr b="1"/>
          </a:p>
          <a:p>
            <a:pPr indent="0" lvl="0" marL="0" rtl="0" algn="l">
              <a:spcBef>
                <a:spcPts val="0"/>
              </a:spcBef>
              <a:spcAft>
                <a:spcPts val="0"/>
              </a:spcAft>
              <a:buNone/>
            </a:pPr>
            <a:r>
              <a:rPr b="1" lang="en"/>
              <a:t>1h update</a:t>
            </a:r>
            <a:endParaRPr b="1"/>
          </a:p>
        </p:txBody>
      </p:sp>
      <p:sp>
        <p:nvSpPr>
          <p:cNvPr id="778" name="Google Shape;778;p125"/>
          <p:cNvSpPr/>
          <p:nvPr/>
        </p:nvSpPr>
        <p:spPr>
          <a:xfrm flipH="1" rot="10800000">
            <a:off x="1510920" y="2816142"/>
            <a:ext cx="6111018" cy="27378"/>
          </a:xfrm>
          <a:custGeom>
            <a:rect b="b" l="l" r="r" t="t"/>
            <a:pathLst>
              <a:path extrusionOk="0" h="21600" w="21600">
                <a:moveTo>
                  <a:pt x="0" y="0"/>
                </a:moveTo>
                <a:lnTo>
                  <a:pt x="21600" y="21600"/>
                </a:lnTo>
              </a:path>
            </a:pathLst>
          </a:custGeom>
          <a:noFill/>
          <a:ln cap="flat" cmpd="sng" w="9525">
            <a:solidFill>
              <a:srgbClr val="1F497D"/>
            </a:solidFill>
            <a:prstDash val="solid"/>
            <a:round/>
            <a:headEnd len="sm" w="sm" type="none"/>
            <a:tailEnd len="sm" w="sm" type="none"/>
          </a:ln>
        </p:spPr>
      </p:sp>
      <p:sp>
        <p:nvSpPr>
          <p:cNvPr id="779" name="Google Shape;779;p125"/>
          <p:cNvSpPr/>
          <p:nvPr/>
        </p:nvSpPr>
        <p:spPr>
          <a:xfrm flipH="1" rot="10800000">
            <a:off x="1510920" y="3120942"/>
            <a:ext cx="6111018" cy="27378"/>
          </a:xfrm>
          <a:custGeom>
            <a:rect b="b" l="l" r="r" t="t"/>
            <a:pathLst>
              <a:path extrusionOk="0" h="21600" w="21600">
                <a:moveTo>
                  <a:pt x="0" y="0"/>
                </a:moveTo>
                <a:lnTo>
                  <a:pt x="21600" y="21600"/>
                </a:lnTo>
              </a:path>
            </a:pathLst>
          </a:custGeom>
          <a:noFill/>
          <a:ln cap="flat" cmpd="sng" w="9525">
            <a:solidFill>
              <a:srgbClr val="1F497D"/>
            </a:solidFill>
            <a:prstDash val="solid"/>
            <a:round/>
            <a:headEnd len="sm" w="sm" type="none"/>
            <a:tailEnd len="sm" w="sm" type="none"/>
          </a:ln>
        </p:spPr>
      </p:sp>
      <p:sp>
        <p:nvSpPr>
          <p:cNvPr id="780" name="Google Shape;780;p125"/>
          <p:cNvSpPr/>
          <p:nvPr/>
        </p:nvSpPr>
        <p:spPr>
          <a:xfrm>
            <a:off x="5252930" y="3380240"/>
            <a:ext cx="5128800" cy="8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Assimilation window </a:t>
            </a:r>
            <a:r>
              <a:rPr b="1" lang="en"/>
              <a:t>3</a:t>
            </a:r>
            <a:r>
              <a:rPr b="1" lang="en" sz="1400" strike="noStrike">
                <a:solidFill>
                  <a:srgbClr val="000000"/>
                </a:solidFill>
              </a:rPr>
              <a:t>h</a:t>
            </a:r>
            <a:r>
              <a:rPr b="1" lang="en"/>
              <a:t>, </a:t>
            </a:r>
            <a:r>
              <a:rPr lang="en"/>
              <a:t>(</a:t>
            </a:r>
            <a:r>
              <a:rPr b="1" lang="en"/>
              <a:t> -1.5 </a:t>
            </a:r>
            <a:r>
              <a:rPr lang="en"/>
              <a:t>and</a:t>
            </a:r>
            <a:r>
              <a:rPr b="1" lang="en"/>
              <a:t> 1.5 h)</a:t>
            </a:r>
            <a:endParaRPr b="1" sz="1800"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Background from </a:t>
            </a:r>
            <a:r>
              <a:rPr b="1" lang="en"/>
              <a:t>3</a:t>
            </a:r>
            <a:r>
              <a:rPr b="1" lang="en" sz="1400" strike="noStrike">
                <a:solidFill>
                  <a:srgbClr val="000000"/>
                </a:solidFill>
              </a:rPr>
              <a:t>h</a:t>
            </a:r>
            <a:r>
              <a:rPr b="0" lang="en" sz="1400" strike="noStrike">
                <a:solidFill>
                  <a:srgbClr val="000000"/>
                </a:solidFill>
                <a:latin typeface="Arial"/>
                <a:ea typeface="Arial"/>
                <a:cs typeface="Arial"/>
                <a:sym typeface="Arial"/>
              </a:rPr>
              <a:t> forecast of previous cycle</a:t>
            </a:r>
            <a:endParaRPr b="0" sz="1800"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sz="1800" strike="noStrike">
              <a:solidFill>
                <a:srgbClr val="000000"/>
              </a:solidFill>
              <a:latin typeface="Cambria"/>
              <a:ea typeface="Cambria"/>
              <a:cs typeface="Cambria"/>
              <a:sym typeface="Cambria"/>
            </a:endParaRPr>
          </a:p>
        </p:txBody>
      </p:sp>
      <p:sp>
        <p:nvSpPr>
          <p:cNvPr id="781" name="Google Shape;781;p125"/>
          <p:cNvSpPr/>
          <p:nvPr/>
        </p:nvSpPr>
        <p:spPr>
          <a:xfrm>
            <a:off x="2246760" y="624600"/>
            <a:ext cx="7057200" cy="55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2400">
                <a:solidFill>
                  <a:srgbClr val="0000FF"/>
                </a:solidFill>
                <a:latin typeface="Comfortaa"/>
                <a:ea typeface="Comfortaa"/>
                <a:cs typeface="Comfortaa"/>
                <a:sym typeface="Comfortaa"/>
              </a:rPr>
              <a:t>Cycling strategy with i</a:t>
            </a:r>
            <a:r>
              <a:rPr b="1" lang="en" sz="2400" strike="noStrike">
                <a:solidFill>
                  <a:srgbClr val="0000FF"/>
                </a:solidFill>
                <a:latin typeface="Comfortaa"/>
                <a:ea typeface="Comfortaa"/>
                <a:cs typeface="Comfortaa"/>
                <a:sym typeface="Comfortaa"/>
              </a:rPr>
              <a:t>ntermittent </a:t>
            </a:r>
            <a:r>
              <a:rPr b="1" lang="en" sz="2400">
                <a:solidFill>
                  <a:srgbClr val="0000FF"/>
                </a:solidFill>
                <a:latin typeface="Comfortaa"/>
                <a:ea typeface="Comfortaa"/>
                <a:cs typeface="Comfortaa"/>
                <a:sym typeface="Comfortaa"/>
              </a:rPr>
              <a:t>DA</a:t>
            </a:r>
            <a:endParaRPr sz="2400" strike="noStrike">
              <a:solidFill>
                <a:srgbClr val="0000FF"/>
              </a:solidFill>
              <a:latin typeface="Comfortaa"/>
              <a:ea typeface="Comfortaa"/>
              <a:cs typeface="Comfortaa"/>
              <a:sym typeface="Comfortaa"/>
            </a:endParaRPr>
          </a:p>
        </p:txBody>
      </p:sp>
      <p:sp>
        <p:nvSpPr>
          <p:cNvPr id="782" name="Google Shape;782;p125"/>
          <p:cNvSpPr txBox="1"/>
          <p:nvPr/>
        </p:nvSpPr>
        <p:spPr>
          <a:xfrm>
            <a:off x="3097800" y="131650"/>
            <a:ext cx="73335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How to achieve frequent analysis update</a:t>
            </a:r>
            <a:endParaRPr/>
          </a:p>
        </p:txBody>
      </p:sp>
      <p:sp>
        <p:nvSpPr>
          <p:cNvPr id="783" name="Google Shape;783;p125"/>
          <p:cNvSpPr txBox="1"/>
          <p:nvPr/>
        </p:nvSpPr>
        <p:spPr>
          <a:xfrm>
            <a:off x="-10875" y="3382400"/>
            <a:ext cx="53331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a:p>
            <a:pPr indent="-317500" lvl="0" marL="457200" rtl="0" algn="l">
              <a:spcBef>
                <a:spcPts val="0"/>
              </a:spcBef>
              <a:spcAft>
                <a:spcPts val="0"/>
              </a:spcAft>
              <a:buSzPts val="1400"/>
              <a:buChar char="+"/>
            </a:pPr>
            <a:r>
              <a:rPr b="1" lang="en"/>
              <a:t>extended use of obs (longer window, less thinning)</a:t>
            </a:r>
            <a:endParaRPr b="1"/>
          </a:p>
          <a:p>
            <a:pPr indent="-317500" lvl="0" marL="457200" rtl="0" algn="l">
              <a:spcBef>
                <a:spcPts val="0"/>
              </a:spcBef>
              <a:spcAft>
                <a:spcPts val="0"/>
              </a:spcAft>
              <a:buSzPts val="1400"/>
              <a:buChar char="+"/>
            </a:pPr>
            <a:r>
              <a:rPr b="1" lang="en"/>
              <a:t>reduced spin-up</a:t>
            </a:r>
            <a:endParaRPr b="1"/>
          </a:p>
          <a:p>
            <a:pPr indent="-317500" lvl="0" marL="457200" rtl="0" algn="l">
              <a:spcBef>
                <a:spcPts val="0"/>
              </a:spcBef>
              <a:spcAft>
                <a:spcPts val="0"/>
              </a:spcAft>
              <a:buSzPts val="1400"/>
              <a:buChar char="+"/>
            </a:pPr>
            <a:r>
              <a:rPr b="1" lang="en"/>
              <a:t>feasible for larger,  time lagged ensemble</a:t>
            </a:r>
            <a:endParaRPr b="1"/>
          </a:p>
          <a:p>
            <a:pPr indent="-317500" lvl="0" marL="457200" rtl="0" algn="l">
              <a:spcBef>
                <a:spcPts val="0"/>
              </a:spcBef>
              <a:spcAft>
                <a:spcPts val="0"/>
              </a:spcAft>
              <a:buSzPts val="1400"/>
              <a:buChar char="+"/>
            </a:pPr>
            <a:r>
              <a:rPr b="1" lang="en"/>
              <a:t>better load balance for ensemble model</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a:p>
        </p:txBody>
      </p:sp>
      <p:sp>
        <p:nvSpPr>
          <p:cNvPr id="784" name="Google Shape;784;p125"/>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26"/>
          <p:cNvSpPr/>
          <p:nvPr/>
        </p:nvSpPr>
        <p:spPr>
          <a:xfrm>
            <a:off x="1014690" y="350390"/>
            <a:ext cx="7376700" cy="5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Continuous Meso-scale EPS</a:t>
            </a:r>
            <a:endParaRPr b="1" i="0" sz="2400" u="none" cap="none" strike="noStrike">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t/>
            </a:r>
            <a:endParaRPr b="0" i="0" sz="1800" u="none" cap="none" strike="noStrike">
              <a:solidFill>
                <a:srgbClr val="FF0000"/>
              </a:solidFill>
              <a:latin typeface="Cambria"/>
              <a:ea typeface="Cambria"/>
              <a:cs typeface="Cambria"/>
              <a:sym typeface="Cambria"/>
            </a:endParaRPr>
          </a:p>
        </p:txBody>
      </p:sp>
      <p:sp>
        <p:nvSpPr>
          <p:cNvPr id="790" name="Google Shape;790;p126"/>
          <p:cNvSpPr/>
          <p:nvPr/>
        </p:nvSpPr>
        <p:spPr>
          <a:xfrm>
            <a:off x="1063800" y="2594520"/>
            <a:ext cx="687276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26"/>
          <p:cNvSpPr/>
          <p:nvPr/>
        </p:nvSpPr>
        <p:spPr>
          <a:xfrm>
            <a:off x="1135440" y="2491560"/>
            <a:ext cx="687276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2" name="Google Shape;792;p126"/>
          <p:cNvPicPr preferRelativeResize="0"/>
          <p:nvPr/>
        </p:nvPicPr>
        <p:blipFill rotWithShape="1">
          <a:blip r:embed="rId3">
            <a:alphaModFix/>
          </a:blip>
          <a:srcRect b="0" l="0" r="0" t="0"/>
          <a:stretch/>
        </p:blipFill>
        <p:spPr>
          <a:xfrm>
            <a:off x="228600" y="1022400"/>
            <a:ext cx="8577000" cy="2988360"/>
          </a:xfrm>
          <a:prstGeom prst="rect">
            <a:avLst/>
          </a:prstGeom>
          <a:noFill/>
          <a:ln>
            <a:noFill/>
          </a:ln>
        </p:spPr>
      </p:pic>
      <p:sp>
        <p:nvSpPr>
          <p:cNvPr id="793" name="Google Shape;793;p126"/>
          <p:cNvSpPr/>
          <p:nvPr/>
        </p:nvSpPr>
        <p:spPr>
          <a:xfrm>
            <a:off x="-55800" y="1405800"/>
            <a:ext cx="4672080" cy="5439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794" name="Google Shape;794;p126"/>
          <p:cNvSpPr/>
          <p:nvPr/>
        </p:nvSpPr>
        <p:spPr>
          <a:xfrm>
            <a:off x="376200" y="2099880"/>
            <a:ext cx="1410480" cy="5439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26"/>
          <p:cNvSpPr/>
          <p:nvPr/>
        </p:nvSpPr>
        <p:spPr>
          <a:xfrm>
            <a:off x="-55800" y="3302280"/>
            <a:ext cx="4672080" cy="5439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796" name="Google Shape;796;p126"/>
          <p:cNvSpPr/>
          <p:nvPr/>
        </p:nvSpPr>
        <p:spPr>
          <a:xfrm>
            <a:off x="3170880" y="112320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797" name="Google Shape;797;p126"/>
          <p:cNvSpPr/>
          <p:nvPr/>
        </p:nvSpPr>
        <p:spPr>
          <a:xfrm>
            <a:off x="3856680" y="211392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798" name="Google Shape;798;p126"/>
          <p:cNvSpPr/>
          <p:nvPr/>
        </p:nvSpPr>
        <p:spPr>
          <a:xfrm>
            <a:off x="6447240" y="302832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799" name="Google Shape;799;p126"/>
          <p:cNvSpPr/>
          <p:nvPr/>
        </p:nvSpPr>
        <p:spPr>
          <a:xfrm>
            <a:off x="5151960" y="112320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00" name="Google Shape;800;p126"/>
          <p:cNvSpPr/>
          <p:nvPr/>
        </p:nvSpPr>
        <p:spPr>
          <a:xfrm>
            <a:off x="5761440" y="211392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01" name="Google Shape;801;p126"/>
          <p:cNvSpPr/>
          <p:nvPr/>
        </p:nvSpPr>
        <p:spPr>
          <a:xfrm>
            <a:off x="4542480" y="302832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02" name="Google Shape;802;p126"/>
          <p:cNvSpPr/>
          <p:nvPr/>
        </p:nvSpPr>
        <p:spPr>
          <a:xfrm>
            <a:off x="2027880" y="211392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03" name="Google Shape;803;p126"/>
          <p:cNvSpPr/>
          <p:nvPr/>
        </p:nvSpPr>
        <p:spPr>
          <a:xfrm>
            <a:off x="2637360" y="3028320"/>
            <a:ext cx="787320" cy="4197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04" name="Google Shape;804;p126"/>
          <p:cNvSpPr/>
          <p:nvPr/>
        </p:nvSpPr>
        <p:spPr>
          <a:xfrm>
            <a:off x="-53640" y="2308680"/>
            <a:ext cx="4672080" cy="5439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05" name="Google Shape;805;p126"/>
          <p:cNvSpPr txBox="1"/>
          <p:nvPr/>
        </p:nvSpPr>
        <p:spPr>
          <a:xfrm>
            <a:off x="773900" y="1821125"/>
            <a:ext cx="52437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26"/>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27"/>
          <p:cNvSpPr/>
          <p:nvPr/>
        </p:nvSpPr>
        <p:spPr>
          <a:xfrm>
            <a:off x="1187640" y="198240"/>
            <a:ext cx="7376700" cy="5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Continuous Meso-scale EPS</a:t>
            </a:r>
            <a:endParaRPr b="1" i="0" sz="2400" u="none" cap="none" strike="noStrike">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Cycling Strategy: DA on overlapped windows</a:t>
            </a:r>
            <a:endParaRPr i="0" sz="2400" u="none" cap="none" strike="noStrike">
              <a:solidFill>
                <a:srgbClr val="0000FF"/>
              </a:solidFill>
              <a:latin typeface="Comfortaa"/>
              <a:ea typeface="Comfortaa"/>
              <a:cs typeface="Comfortaa"/>
              <a:sym typeface="Comfortaa"/>
            </a:endParaRPr>
          </a:p>
        </p:txBody>
      </p:sp>
      <p:sp>
        <p:nvSpPr>
          <p:cNvPr id="812" name="Google Shape;812;p127"/>
          <p:cNvSpPr/>
          <p:nvPr/>
        </p:nvSpPr>
        <p:spPr>
          <a:xfrm>
            <a:off x="1063800" y="2594520"/>
            <a:ext cx="687270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27"/>
          <p:cNvSpPr/>
          <p:nvPr/>
        </p:nvSpPr>
        <p:spPr>
          <a:xfrm>
            <a:off x="1135440" y="2491560"/>
            <a:ext cx="687270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4" name="Google Shape;814;p127"/>
          <p:cNvPicPr preferRelativeResize="0"/>
          <p:nvPr/>
        </p:nvPicPr>
        <p:blipFill rotWithShape="1">
          <a:blip r:embed="rId3">
            <a:alphaModFix/>
          </a:blip>
          <a:srcRect b="0" l="0" r="0" t="0"/>
          <a:stretch/>
        </p:blipFill>
        <p:spPr>
          <a:xfrm>
            <a:off x="228600" y="1022400"/>
            <a:ext cx="8577001" cy="2988360"/>
          </a:xfrm>
          <a:prstGeom prst="rect">
            <a:avLst/>
          </a:prstGeom>
          <a:noFill/>
          <a:ln>
            <a:noFill/>
          </a:ln>
        </p:spPr>
      </p:pic>
      <p:sp>
        <p:nvSpPr>
          <p:cNvPr id="815" name="Google Shape;815;p127"/>
          <p:cNvSpPr/>
          <p:nvPr/>
        </p:nvSpPr>
        <p:spPr>
          <a:xfrm>
            <a:off x="-55800" y="140580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16" name="Google Shape;816;p127"/>
          <p:cNvSpPr/>
          <p:nvPr/>
        </p:nvSpPr>
        <p:spPr>
          <a:xfrm>
            <a:off x="376200" y="2099880"/>
            <a:ext cx="1410600" cy="5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27"/>
          <p:cNvSpPr/>
          <p:nvPr/>
        </p:nvSpPr>
        <p:spPr>
          <a:xfrm>
            <a:off x="-55800" y="330228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18" name="Google Shape;818;p127"/>
          <p:cNvSpPr/>
          <p:nvPr/>
        </p:nvSpPr>
        <p:spPr>
          <a:xfrm>
            <a:off x="3170880" y="112320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19" name="Google Shape;819;p127"/>
          <p:cNvSpPr/>
          <p:nvPr/>
        </p:nvSpPr>
        <p:spPr>
          <a:xfrm>
            <a:off x="385668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20" name="Google Shape;820;p127"/>
          <p:cNvSpPr/>
          <p:nvPr/>
        </p:nvSpPr>
        <p:spPr>
          <a:xfrm>
            <a:off x="644724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21" name="Google Shape;821;p127"/>
          <p:cNvSpPr/>
          <p:nvPr/>
        </p:nvSpPr>
        <p:spPr>
          <a:xfrm>
            <a:off x="5151960" y="112320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22" name="Google Shape;822;p127"/>
          <p:cNvSpPr/>
          <p:nvPr/>
        </p:nvSpPr>
        <p:spPr>
          <a:xfrm>
            <a:off x="576144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23" name="Google Shape;823;p127"/>
          <p:cNvSpPr/>
          <p:nvPr/>
        </p:nvSpPr>
        <p:spPr>
          <a:xfrm>
            <a:off x="454248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24" name="Google Shape;824;p127"/>
          <p:cNvSpPr/>
          <p:nvPr/>
        </p:nvSpPr>
        <p:spPr>
          <a:xfrm>
            <a:off x="202788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25" name="Google Shape;825;p127"/>
          <p:cNvSpPr/>
          <p:nvPr/>
        </p:nvSpPr>
        <p:spPr>
          <a:xfrm>
            <a:off x="263736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26" name="Google Shape;826;p127"/>
          <p:cNvSpPr/>
          <p:nvPr/>
        </p:nvSpPr>
        <p:spPr>
          <a:xfrm>
            <a:off x="-53640" y="230868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27" name="Google Shape;827;p127"/>
          <p:cNvSpPr txBox="1"/>
          <p:nvPr/>
        </p:nvSpPr>
        <p:spPr>
          <a:xfrm>
            <a:off x="1913525" y="3944450"/>
            <a:ext cx="78003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Parallel, independent DA suites allow increased use of observations</a:t>
            </a:r>
            <a:endParaRPr/>
          </a:p>
        </p:txBody>
      </p:sp>
      <p:sp>
        <p:nvSpPr>
          <p:cNvPr id="828" name="Google Shape;828;p127"/>
          <p:cNvSpPr/>
          <p:nvPr/>
        </p:nvSpPr>
        <p:spPr>
          <a:xfrm>
            <a:off x="3359275" y="1283850"/>
            <a:ext cx="1183200" cy="1310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27"/>
          <p:cNvSpPr/>
          <p:nvPr/>
        </p:nvSpPr>
        <p:spPr>
          <a:xfrm>
            <a:off x="5188125" y="1283850"/>
            <a:ext cx="656400" cy="2221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27"/>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28"/>
          <p:cNvSpPr/>
          <p:nvPr/>
        </p:nvSpPr>
        <p:spPr>
          <a:xfrm>
            <a:off x="1187640" y="198240"/>
            <a:ext cx="7376700" cy="5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Continuous Meso-scale EPS</a:t>
            </a:r>
            <a:endParaRPr b="1" i="0" sz="2400" u="none" cap="none" strike="noStrike">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Cycling Strategy: EDA along time</a:t>
            </a:r>
            <a:endParaRPr i="0" sz="2400" u="none" cap="none" strike="noStrike">
              <a:solidFill>
                <a:srgbClr val="0000FF"/>
              </a:solidFill>
              <a:latin typeface="Comfortaa"/>
              <a:ea typeface="Comfortaa"/>
              <a:cs typeface="Comfortaa"/>
              <a:sym typeface="Comfortaa"/>
            </a:endParaRPr>
          </a:p>
        </p:txBody>
      </p:sp>
      <p:sp>
        <p:nvSpPr>
          <p:cNvPr id="836" name="Google Shape;836;p128"/>
          <p:cNvSpPr/>
          <p:nvPr/>
        </p:nvSpPr>
        <p:spPr>
          <a:xfrm>
            <a:off x="1063800" y="2594520"/>
            <a:ext cx="687270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28"/>
          <p:cNvSpPr/>
          <p:nvPr/>
        </p:nvSpPr>
        <p:spPr>
          <a:xfrm>
            <a:off x="1135440" y="2491560"/>
            <a:ext cx="687270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8" name="Google Shape;838;p128"/>
          <p:cNvPicPr preferRelativeResize="0"/>
          <p:nvPr/>
        </p:nvPicPr>
        <p:blipFill rotWithShape="1">
          <a:blip r:embed="rId3">
            <a:alphaModFix/>
          </a:blip>
          <a:srcRect b="0" l="0" r="0" t="0"/>
          <a:stretch/>
        </p:blipFill>
        <p:spPr>
          <a:xfrm>
            <a:off x="228600" y="1022400"/>
            <a:ext cx="8577001" cy="2988360"/>
          </a:xfrm>
          <a:prstGeom prst="rect">
            <a:avLst/>
          </a:prstGeom>
          <a:noFill/>
          <a:ln>
            <a:noFill/>
          </a:ln>
        </p:spPr>
      </p:pic>
      <p:sp>
        <p:nvSpPr>
          <p:cNvPr id="839" name="Google Shape;839;p128"/>
          <p:cNvSpPr/>
          <p:nvPr/>
        </p:nvSpPr>
        <p:spPr>
          <a:xfrm>
            <a:off x="-55800" y="140580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40" name="Google Shape;840;p128"/>
          <p:cNvSpPr/>
          <p:nvPr/>
        </p:nvSpPr>
        <p:spPr>
          <a:xfrm>
            <a:off x="376200" y="2099880"/>
            <a:ext cx="1410600" cy="5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28"/>
          <p:cNvSpPr/>
          <p:nvPr/>
        </p:nvSpPr>
        <p:spPr>
          <a:xfrm>
            <a:off x="-55800" y="330228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42" name="Google Shape;842;p128"/>
          <p:cNvSpPr/>
          <p:nvPr/>
        </p:nvSpPr>
        <p:spPr>
          <a:xfrm>
            <a:off x="7611120" y="1075320"/>
            <a:ext cx="14106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Multi-physics</a:t>
            </a:r>
            <a:endParaRPr b="0" i="0" sz="1800" u="none" cap="none" strike="noStrike">
              <a:solidFill>
                <a:srgbClr val="000000"/>
              </a:solidFill>
              <a:latin typeface="Cambria"/>
              <a:ea typeface="Cambria"/>
              <a:cs typeface="Cambria"/>
              <a:sym typeface="Cambria"/>
            </a:endParaRPr>
          </a:p>
        </p:txBody>
      </p:sp>
      <p:sp>
        <p:nvSpPr>
          <p:cNvPr id="843" name="Google Shape;843;p128"/>
          <p:cNvSpPr/>
          <p:nvPr/>
        </p:nvSpPr>
        <p:spPr>
          <a:xfrm>
            <a:off x="3170880" y="112320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44" name="Google Shape;844;p128"/>
          <p:cNvSpPr/>
          <p:nvPr/>
        </p:nvSpPr>
        <p:spPr>
          <a:xfrm>
            <a:off x="385668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45" name="Google Shape;845;p128"/>
          <p:cNvSpPr/>
          <p:nvPr/>
        </p:nvSpPr>
        <p:spPr>
          <a:xfrm>
            <a:off x="644724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46" name="Google Shape;846;p128"/>
          <p:cNvSpPr/>
          <p:nvPr/>
        </p:nvSpPr>
        <p:spPr>
          <a:xfrm>
            <a:off x="5151960" y="112320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47" name="Google Shape;847;p128"/>
          <p:cNvSpPr/>
          <p:nvPr/>
        </p:nvSpPr>
        <p:spPr>
          <a:xfrm>
            <a:off x="576144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48" name="Google Shape;848;p128"/>
          <p:cNvSpPr/>
          <p:nvPr/>
        </p:nvSpPr>
        <p:spPr>
          <a:xfrm>
            <a:off x="454248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49" name="Google Shape;849;p128"/>
          <p:cNvSpPr/>
          <p:nvPr/>
        </p:nvSpPr>
        <p:spPr>
          <a:xfrm>
            <a:off x="202788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50" name="Google Shape;850;p128"/>
          <p:cNvSpPr/>
          <p:nvPr/>
        </p:nvSpPr>
        <p:spPr>
          <a:xfrm>
            <a:off x="263736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51" name="Google Shape;851;p128"/>
          <p:cNvSpPr/>
          <p:nvPr/>
        </p:nvSpPr>
        <p:spPr>
          <a:xfrm>
            <a:off x="79200" y="1027440"/>
            <a:ext cx="16578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     Varying Obs</a:t>
            </a:r>
            <a:endParaRPr b="0" i="0" sz="1800" u="none" cap="none" strike="noStrike">
              <a:solidFill>
                <a:srgbClr val="000000"/>
              </a:solidFill>
              <a:latin typeface="Cambria"/>
              <a:ea typeface="Cambria"/>
              <a:cs typeface="Cambria"/>
              <a:sym typeface="Cambria"/>
            </a:endParaRPr>
          </a:p>
        </p:txBody>
      </p:sp>
      <p:sp>
        <p:nvSpPr>
          <p:cNvPr id="852" name="Google Shape;852;p128"/>
          <p:cNvSpPr/>
          <p:nvPr/>
        </p:nvSpPr>
        <p:spPr>
          <a:xfrm>
            <a:off x="-53640" y="230868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53" name="Google Shape;853;p128"/>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29"/>
          <p:cNvSpPr/>
          <p:nvPr/>
        </p:nvSpPr>
        <p:spPr>
          <a:xfrm>
            <a:off x="1247715" y="171165"/>
            <a:ext cx="7376700" cy="5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Continuous Meso-scale EPS</a:t>
            </a:r>
            <a:endParaRPr b="1" i="0" sz="2400" u="none" cap="none" strike="noStrike">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Cycling Strategy: EDA along time</a:t>
            </a:r>
            <a:endParaRPr i="0" sz="2400" u="none" cap="none" strike="noStrike">
              <a:solidFill>
                <a:srgbClr val="0000FF"/>
              </a:solidFill>
              <a:latin typeface="Comfortaa"/>
              <a:ea typeface="Comfortaa"/>
              <a:cs typeface="Comfortaa"/>
              <a:sym typeface="Comfortaa"/>
            </a:endParaRPr>
          </a:p>
        </p:txBody>
      </p:sp>
      <p:sp>
        <p:nvSpPr>
          <p:cNvPr id="859" name="Google Shape;859;p129"/>
          <p:cNvSpPr/>
          <p:nvPr/>
        </p:nvSpPr>
        <p:spPr>
          <a:xfrm>
            <a:off x="1063800" y="2594520"/>
            <a:ext cx="687270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29"/>
          <p:cNvSpPr/>
          <p:nvPr/>
        </p:nvSpPr>
        <p:spPr>
          <a:xfrm>
            <a:off x="1135440" y="2491560"/>
            <a:ext cx="6872700" cy="80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1" name="Google Shape;861;p129"/>
          <p:cNvPicPr preferRelativeResize="0"/>
          <p:nvPr/>
        </p:nvPicPr>
        <p:blipFill rotWithShape="1">
          <a:blip r:embed="rId3">
            <a:alphaModFix/>
          </a:blip>
          <a:srcRect b="0" l="0" r="0" t="0"/>
          <a:stretch/>
        </p:blipFill>
        <p:spPr>
          <a:xfrm>
            <a:off x="228600" y="1022400"/>
            <a:ext cx="8577001" cy="2988360"/>
          </a:xfrm>
          <a:prstGeom prst="rect">
            <a:avLst/>
          </a:prstGeom>
          <a:noFill/>
          <a:ln>
            <a:noFill/>
          </a:ln>
        </p:spPr>
      </p:pic>
      <p:sp>
        <p:nvSpPr>
          <p:cNvPr id="862" name="Google Shape;862;p129"/>
          <p:cNvSpPr/>
          <p:nvPr/>
        </p:nvSpPr>
        <p:spPr>
          <a:xfrm>
            <a:off x="-55800" y="140580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63" name="Google Shape;863;p129"/>
          <p:cNvSpPr/>
          <p:nvPr/>
        </p:nvSpPr>
        <p:spPr>
          <a:xfrm>
            <a:off x="376200" y="2099880"/>
            <a:ext cx="1410600" cy="5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29"/>
          <p:cNvSpPr/>
          <p:nvPr/>
        </p:nvSpPr>
        <p:spPr>
          <a:xfrm>
            <a:off x="-55800" y="330228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65" name="Google Shape;865;p129"/>
          <p:cNvSpPr/>
          <p:nvPr/>
        </p:nvSpPr>
        <p:spPr>
          <a:xfrm>
            <a:off x="7611120" y="1075320"/>
            <a:ext cx="14106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Multi-physics</a:t>
            </a:r>
            <a:endParaRPr b="0" i="0" sz="1800" u="none" cap="none" strike="noStrike">
              <a:solidFill>
                <a:srgbClr val="000000"/>
              </a:solidFill>
              <a:latin typeface="Cambria"/>
              <a:ea typeface="Cambria"/>
              <a:cs typeface="Cambria"/>
              <a:sym typeface="Cambria"/>
            </a:endParaRPr>
          </a:p>
        </p:txBody>
      </p:sp>
      <p:sp>
        <p:nvSpPr>
          <p:cNvPr id="866" name="Google Shape;866;p129"/>
          <p:cNvSpPr/>
          <p:nvPr/>
        </p:nvSpPr>
        <p:spPr>
          <a:xfrm>
            <a:off x="344520" y="3803400"/>
            <a:ext cx="8859000" cy="54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0000FF"/>
                </a:solidFill>
                <a:latin typeface="Arial"/>
                <a:ea typeface="Arial"/>
                <a:cs typeface="Arial"/>
                <a:sym typeface="Arial"/>
              </a:rPr>
              <a:t>Use of parallel suites on overlapped windows in COMEPS enables a continuous EDA/EPS with an even distribution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1" i="0" lang="en" sz="1200" u="none" cap="none" strike="noStrike">
                <a:solidFill>
                  <a:srgbClr val="0000FF"/>
                </a:solidFill>
                <a:latin typeface="Arial"/>
                <a:ea typeface="Arial"/>
                <a:cs typeface="Arial"/>
                <a:sym typeface="Arial"/>
              </a:rPr>
              <a:t> of runs around clock, generating a larger number of EPS by time lagging, with hourly update.</a:t>
            </a:r>
            <a:endParaRPr b="1" i="0" sz="1200" u="none" cap="none" strike="noStrike">
              <a:solidFill>
                <a:srgbClr val="0000FF"/>
              </a:solidFill>
              <a:latin typeface="Arial"/>
              <a:ea typeface="Arial"/>
              <a:cs typeface="Arial"/>
              <a:sym typeface="Arial"/>
            </a:endParaRPr>
          </a:p>
          <a:p>
            <a:pPr indent="0" lvl="0" marL="0" marR="0" rtl="0" algn="l">
              <a:lnSpc>
                <a:spcPct val="100000"/>
              </a:lnSpc>
              <a:spcBef>
                <a:spcPts val="0"/>
              </a:spcBef>
              <a:spcAft>
                <a:spcPts val="0"/>
              </a:spcAft>
              <a:buNone/>
            </a:pPr>
            <a:r>
              <a:t/>
            </a:r>
            <a:endParaRPr b="1" sz="1000">
              <a:solidFill>
                <a:srgbClr val="0000FF"/>
              </a:solidFill>
            </a:endParaRPr>
          </a:p>
          <a:p>
            <a:pPr indent="0" lvl="0" marL="0" marR="0" rtl="0" algn="ctr">
              <a:lnSpc>
                <a:spcPct val="100000"/>
              </a:lnSpc>
              <a:spcBef>
                <a:spcPts val="0"/>
              </a:spcBef>
              <a:spcAft>
                <a:spcPts val="0"/>
              </a:spcAft>
              <a:buNone/>
            </a:pPr>
            <a:r>
              <a:rPr b="1" i="0" lang="en" sz="1000" u="none" cap="none" strike="noStrike">
                <a:solidFill>
                  <a:srgbClr val="FF0000"/>
                </a:solidFill>
                <a:latin typeface="Arial"/>
                <a:ea typeface="Arial"/>
                <a:cs typeface="Arial"/>
                <a:sym typeface="Arial"/>
              </a:rPr>
              <a:t>(Yang et al, 2017: Construction of COMEPS with time lagging and assimilation on overlapped windows, ALADIN-HIRLAM Newsletter, Jan 2017)</a:t>
            </a:r>
            <a:endParaRPr b="0" i="0" sz="1000" u="none" cap="none" strike="noStrike">
              <a:solidFill>
                <a:srgbClr val="000000"/>
              </a:solidFill>
              <a:latin typeface="Cambria"/>
              <a:ea typeface="Cambria"/>
              <a:cs typeface="Cambria"/>
              <a:sym typeface="Cambria"/>
            </a:endParaRPr>
          </a:p>
        </p:txBody>
      </p:sp>
      <p:sp>
        <p:nvSpPr>
          <p:cNvPr id="867" name="Google Shape;867;p129"/>
          <p:cNvSpPr/>
          <p:nvPr/>
        </p:nvSpPr>
        <p:spPr>
          <a:xfrm>
            <a:off x="3170880" y="112320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68" name="Google Shape;868;p129"/>
          <p:cNvSpPr/>
          <p:nvPr/>
        </p:nvSpPr>
        <p:spPr>
          <a:xfrm>
            <a:off x="385668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69" name="Google Shape;869;p129"/>
          <p:cNvSpPr/>
          <p:nvPr/>
        </p:nvSpPr>
        <p:spPr>
          <a:xfrm>
            <a:off x="644724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70" name="Google Shape;870;p129"/>
          <p:cNvSpPr/>
          <p:nvPr/>
        </p:nvSpPr>
        <p:spPr>
          <a:xfrm>
            <a:off x="5151960" y="112320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71" name="Google Shape;871;p129"/>
          <p:cNvSpPr/>
          <p:nvPr/>
        </p:nvSpPr>
        <p:spPr>
          <a:xfrm>
            <a:off x="576144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72" name="Google Shape;872;p129"/>
          <p:cNvSpPr/>
          <p:nvPr/>
        </p:nvSpPr>
        <p:spPr>
          <a:xfrm>
            <a:off x="454248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73" name="Google Shape;873;p129"/>
          <p:cNvSpPr/>
          <p:nvPr/>
        </p:nvSpPr>
        <p:spPr>
          <a:xfrm>
            <a:off x="2027880" y="21139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74" name="Google Shape;874;p129"/>
          <p:cNvSpPr/>
          <p:nvPr/>
        </p:nvSpPr>
        <p:spPr>
          <a:xfrm>
            <a:off x="2637360" y="3028320"/>
            <a:ext cx="787200" cy="41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3DVAR</a:t>
            </a:r>
            <a:endParaRPr b="0" i="0" sz="1800" u="none" cap="none" strike="noStrike">
              <a:solidFill>
                <a:srgbClr val="000000"/>
              </a:solidFill>
              <a:latin typeface="Cambria"/>
              <a:ea typeface="Cambria"/>
              <a:cs typeface="Cambria"/>
              <a:sym typeface="Cambria"/>
            </a:endParaRPr>
          </a:p>
        </p:txBody>
      </p:sp>
      <p:sp>
        <p:nvSpPr>
          <p:cNvPr id="875" name="Google Shape;875;p129"/>
          <p:cNvSpPr/>
          <p:nvPr/>
        </p:nvSpPr>
        <p:spPr>
          <a:xfrm>
            <a:off x="79200" y="1027440"/>
            <a:ext cx="16578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     Varying Obs</a:t>
            </a:r>
            <a:endParaRPr b="0" i="0" sz="1800" u="none" cap="none" strike="noStrike">
              <a:solidFill>
                <a:srgbClr val="000000"/>
              </a:solidFill>
              <a:latin typeface="Cambria"/>
              <a:ea typeface="Cambria"/>
              <a:cs typeface="Cambria"/>
              <a:sym typeface="Cambria"/>
            </a:endParaRPr>
          </a:p>
        </p:txBody>
      </p:sp>
      <p:sp>
        <p:nvSpPr>
          <p:cNvPr id="876" name="Google Shape;876;p129"/>
          <p:cNvSpPr/>
          <p:nvPr/>
        </p:nvSpPr>
        <p:spPr>
          <a:xfrm>
            <a:off x="-53640" y="2308680"/>
            <a:ext cx="4672200" cy="5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400" u="none" cap="none" strike="noStrike">
                <a:solidFill>
                  <a:srgbClr val="000000"/>
                </a:solidFill>
                <a:latin typeface="Arial"/>
                <a:ea typeface="Arial"/>
                <a:cs typeface="Arial"/>
                <a:sym typeface="Arial"/>
              </a:rPr>
              <a:t>4X</a:t>
            </a:r>
            <a:endParaRPr b="0" i="0" sz="1800" u="none" cap="none" strike="noStrike">
              <a:solidFill>
                <a:srgbClr val="000000"/>
              </a:solidFill>
              <a:latin typeface="Cambria"/>
              <a:ea typeface="Cambria"/>
              <a:cs typeface="Cambria"/>
              <a:sym typeface="Cambria"/>
            </a:endParaRPr>
          </a:p>
        </p:txBody>
      </p:sp>
      <p:sp>
        <p:nvSpPr>
          <p:cNvPr id="877" name="Google Shape;877;p129"/>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130"/>
          <p:cNvPicPr preferRelativeResize="0"/>
          <p:nvPr/>
        </p:nvPicPr>
        <p:blipFill rotWithShape="1">
          <a:blip r:embed="rId3">
            <a:alphaModFix/>
          </a:blip>
          <a:srcRect b="0" l="0" r="0" t="0"/>
          <a:stretch/>
        </p:blipFill>
        <p:spPr>
          <a:xfrm>
            <a:off x="4567320" y="71280"/>
            <a:ext cx="2188800" cy="3007800"/>
          </a:xfrm>
          <a:prstGeom prst="rect">
            <a:avLst/>
          </a:prstGeom>
          <a:noFill/>
          <a:ln>
            <a:noFill/>
          </a:ln>
        </p:spPr>
      </p:pic>
      <p:pic>
        <p:nvPicPr>
          <p:cNvPr id="883" name="Google Shape;883;p130"/>
          <p:cNvPicPr preferRelativeResize="0"/>
          <p:nvPr/>
        </p:nvPicPr>
        <p:blipFill rotWithShape="1">
          <a:blip r:embed="rId4">
            <a:alphaModFix/>
          </a:blip>
          <a:srcRect b="0" l="0" r="0" t="0"/>
          <a:stretch/>
        </p:blipFill>
        <p:spPr>
          <a:xfrm>
            <a:off x="6756840" y="37800"/>
            <a:ext cx="2188800" cy="3041280"/>
          </a:xfrm>
          <a:prstGeom prst="rect">
            <a:avLst/>
          </a:prstGeom>
          <a:noFill/>
          <a:ln>
            <a:noFill/>
          </a:ln>
        </p:spPr>
      </p:pic>
      <p:pic>
        <p:nvPicPr>
          <p:cNvPr id="884" name="Google Shape;884;p130"/>
          <p:cNvPicPr preferRelativeResize="0"/>
          <p:nvPr/>
        </p:nvPicPr>
        <p:blipFill rotWithShape="1">
          <a:blip r:embed="rId5">
            <a:alphaModFix/>
          </a:blip>
          <a:srcRect b="0" l="0" r="0" t="0"/>
          <a:stretch/>
        </p:blipFill>
        <p:spPr>
          <a:xfrm>
            <a:off x="57960" y="2571480"/>
            <a:ext cx="2338560" cy="3041280"/>
          </a:xfrm>
          <a:prstGeom prst="rect">
            <a:avLst/>
          </a:prstGeom>
          <a:noFill/>
          <a:ln>
            <a:noFill/>
          </a:ln>
        </p:spPr>
      </p:pic>
      <p:pic>
        <p:nvPicPr>
          <p:cNvPr id="885" name="Google Shape;885;p130"/>
          <p:cNvPicPr preferRelativeResize="0"/>
          <p:nvPr/>
        </p:nvPicPr>
        <p:blipFill rotWithShape="1">
          <a:blip r:embed="rId6">
            <a:alphaModFix/>
          </a:blip>
          <a:srcRect b="0" l="0" r="0" t="0"/>
          <a:stretch/>
        </p:blipFill>
        <p:spPr>
          <a:xfrm>
            <a:off x="2313360" y="2537280"/>
            <a:ext cx="2338560" cy="3109320"/>
          </a:xfrm>
          <a:prstGeom prst="rect">
            <a:avLst/>
          </a:prstGeom>
          <a:noFill/>
          <a:ln>
            <a:noFill/>
          </a:ln>
        </p:spPr>
      </p:pic>
      <p:pic>
        <p:nvPicPr>
          <p:cNvPr id="886" name="Google Shape;886;p130"/>
          <p:cNvPicPr preferRelativeResize="0"/>
          <p:nvPr/>
        </p:nvPicPr>
        <p:blipFill rotWithShape="1">
          <a:blip r:embed="rId7">
            <a:alphaModFix/>
          </a:blip>
          <a:srcRect b="0" l="0" r="0" t="0"/>
          <a:stretch/>
        </p:blipFill>
        <p:spPr>
          <a:xfrm>
            <a:off x="4664880" y="2543760"/>
            <a:ext cx="2284560" cy="3041280"/>
          </a:xfrm>
          <a:prstGeom prst="rect">
            <a:avLst/>
          </a:prstGeom>
          <a:noFill/>
          <a:ln>
            <a:noFill/>
          </a:ln>
        </p:spPr>
      </p:pic>
      <p:sp>
        <p:nvSpPr>
          <p:cNvPr id="887" name="Google Shape;887;p130"/>
          <p:cNvSpPr/>
          <p:nvPr/>
        </p:nvSpPr>
        <p:spPr>
          <a:xfrm>
            <a:off x="6854400" y="2938800"/>
            <a:ext cx="5434800" cy="6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a:t>HIRLAM-</a:t>
            </a:r>
            <a:r>
              <a:rPr b="1" lang="en" sz="1400" strike="noStrike">
                <a:solidFill>
                  <a:srgbClr val="000000"/>
                </a:solidFill>
              </a:rPr>
              <a:t>EPS (previous</a:t>
            </a:r>
            <a:endParaRPr b="1" sz="1400" strike="noStrike">
              <a:solidFill>
                <a:srgbClr val="000000"/>
              </a:solidFill>
            </a:endParaRPr>
          </a:p>
          <a:p>
            <a:pPr indent="0" lvl="0" marL="0" marR="0" rtl="0" algn="l">
              <a:lnSpc>
                <a:spcPct val="100000"/>
              </a:lnSpc>
              <a:spcBef>
                <a:spcPts val="0"/>
              </a:spcBef>
              <a:spcAft>
                <a:spcPts val="0"/>
              </a:spcAft>
              <a:buNone/>
            </a:pPr>
            <a:r>
              <a:rPr b="1" lang="en"/>
              <a:t>operational)</a:t>
            </a:r>
            <a:endParaRPr b="1"/>
          </a:p>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6-hourly</a:t>
            </a:r>
            <a:r>
              <a:rPr lang="en" sz="1800">
                <a:latin typeface="Cambria"/>
                <a:ea typeface="Cambria"/>
                <a:cs typeface="Cambria"/>
                <a:sym typeface="Cambria"/>
              </a:rPr>
              <a:t> </a:t>
            </a:r>
            <a:r>
              <a:rPr lang="en"/>
              <a:t>p</a:t>
            </a:r>
            <a:r>
              <a:rPr b="0" lang="en" sz="1400" strike="noStrike">
                <a:solidFill>
                  <a:srgbClr val="000000"/>
                </a:solidFill>
                <a:latin typeface="Arial"/>
                <a:ea typeface="Arial"/>
                <a:cs typeface="Arial"/>
                <a:sym typeface="Arial"/>
              </a:rPr>
              <a:t>robability of </a:t>
            </a:r>
            <a:endParaRPr b="0" sz="1400"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gust storm</a:t>
            </a:r>
            <a:endParaRPr b="0" sz="1400"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rPr lang="en" u="sng"/>
              <a:t>Jumpiness is an issue!</a:t>
            </a:r>
            <a:endParaRPr u="sng"/>
          </a:p>
        </p:txBody>
      </p:sp>
      <p:pic>
        <p:nvPicPr>
          <p:cNvPr id="888" name="Google Shape;888;p130"/>
          <p:cNvPicPr preferRelativeResize="0"/>
          <p:nvPr/>
        </p:nvPicPr>
        <p:blipFill rotWithShape="1">
          <a:blip r:embed="rId8">
            <a:alphaModFix/>
          </a:blip>
          <a:srcRect b="0" l="0" r="0" t="0"/>
          <a:stretch/>
        </p:blipFill>
        <p:spPr>
          <a:xfrm>
            <a:off x="1101875" y="110638"/>
            <a:ext cx="2822400" cy="2590800"/>
          </a:xfrm>
          <a:prstGeom prst="rect">
            <a:avLst/>
          </a:prstGeom>
          <a:noFill/>
          <a:ln>
            <a:noFill/>
          </a:ln>
        </p:spPr>
      </p:pic>
      <p:sp>
        <p:nvSpPr>
          <p:cNvPr id="889" name="Google Shape;889;p130"/>
          <p:cNvSpPr txBox="1"/>
          <p:nvPr/>
        </p:nvSpPr>
        <p:spPr>
          <a:xfrm>
            <a:off x="1905000" y="2181725"/>
            <a:ext cx="2527200" cy="552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None/>
            </a:pPr>
            <a:r>
              <a:rPr b="0" lang="en" sz="2400" strike="noStrike">
                <a:solidFill>
                  <a:srgbClr val="000000"/>
                </a:solidFill>
                <a:latin typeface="Arial"/>
                <a:ea typeface="Arial"/>
                <a:cs typeface="Arial"/>
                <a:sym typeface="Arial"/>
              </a:rPr>
              <a:t>April 23, 18 UTC</a:t>
            </a:r>
            <a:endParaRPr b="0" sz="1400" strike="noStrike">
              <a:solidFill>
                <a:srgbClr val="000000"/>
              </a:solidFill>
              <a:latin typeface="Arial"/>
              <a:ea typeface="Arial"/>
              <a:cs typeface="Arial"/>
              <a:sym typeface="Arial"/>
            </a:endParaRPr>
          </a:p>
        </p:txBody>
      </p:sp>
      <p:sp>
        <p:nvSpPr>
          <p:cNvPr id="890" name="Google Shape;890;p130"/>
          <p:cNvSpPr txBox="1"/>
          <p:nvPr/>
        </p:nvSpPr>
        <p:spPr>
          <a:xfrm>
            <a:off x="4651925" y="1481750"/>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+36h</a:t>
            </a:r>
            <a:endParaRPr/>
          </a:p>
        </p:txBody>
      </p:sp>
      <p:sp>
        <p:nvSpPr>
          <p:cNvPr id="891" name="Google Shape;891;p130"/>
          <p:cNvSpPr txBox="1"/>
          <p:nvPr/>
        </p:nvSpPr>
        <p:spPr>
          <a:xfrm>
            <a:off x="280875" y="40052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+24h</a:t>
            </a:r>
            <a:endParaRPr/>
          </a:p>
        </p:txBody>
      </p:sp>
      <p:sp>
        <p:nvSpPr>
          <p:cNvPr id="892" name="Google Shape;892;p130"/>
          <p:cNvSpPr txBox="1"/>
          <p:nvPr/>
        </p:nvSpPr>
        <p:spPr>
          <a:xfrm>
            <a:off x="6949450" y="1481750"/>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+30h</a:t>
            </a:r>
            <a:endParaRPr/>
          </a:p>
        </p:txBody>
      </p:sp>
      <p:sp>
        <p:nvSpPr>
          <p:cNvPr id="893" name="Google Shape;893;p130"/>
          <p:cNvSpPr txBox="1"/>
          <p:nvPr/>
        </p:nvSpPr>
        <p:spPr>
          <a:xfrm>
            <a:off x="2566875" y="40814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+18h</a:t>
            </a:r>
            <a:endParaRPr/>
          </a:p>
        </p:txBody>
      </p:sp>
      <p:sp>
        <p:nvSpPr>
          <p:cNvPr id="894" name="Google Shape;894;p130"/>
          <p:cNvSpPr txBox="1"/>
          <p:nvPr/>
        </p:nvSpPr>
        <p:spPr>
          <a:xfrm>
            <a:off x="4776675" y="40052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+12h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p131"/>
          <p:cNvPicPr preferRelativeResize="0"/>
          <p:nvPr/>
        </p:nvPicPr>
        <p:blipFill rotWithShape="1">
          <a:blip r:embed="rId3">
            <a:alphaModFix/>
          </a:blip>
          <a:srcRect b="0" l="0" r="0" t="0"/>
          <a:stretch/>
        </p:blipFill>
        <p:spPr>
          <a:xfrm>
            <a:off x="4805640" y="48600"/>
            <a:ext cx="2310840" cy="3030480"/>
          </a:xfrm>
          <a:prstGeom prst="rect">
            <a:avLst/>
          </a:prstGeom>
          <a:noFill/>
          <a:ln>
            <a:noFill/>
          </a:ln>
        </p:spPr>
      </p:pic>
      <p:pic>
        <p:nvPicPr>
          <p:cNvPr id="900" name="Google Shape;900;p131"/>
          <p:cNvPicPr preferRelativeResize="0"/>
          <p:nvPr/>
        </p:nvPicPr>
        <p:blipFill rotWithShape="1">
          <a:blip r:embed="rId4">
            <a:alphaModFix/>
          </a:blip>
          <a:srcRect b="0" l="0" r="0" t="0"/>
          <a:stretch/>
        </p:blipFill>
        <p:spPr>
          <a:xfrm>
            <a:off x="7040880" y="48600"/>
            <a:ext cx="2102760" cy="3030480"/>
          </a:xfrm>
          <a:prstGeom prst="rect">
            <a:avLst/>
          </a:prstGeom>
          <a:noFill/>
          <a:ln>
            <a:noFill/>
          </a:ln>
        </p:spPr>
      </p:pic>
      <p:pic>
        <p:nvPicPr>
          <p:cNvPr id="901" name="Google Shape;901;p131"/>
          <p:cNvPicPr preferRelativeResize="0"/>
          <p:nvPr/>
        </p:nvPicPr>
        <p:blipFill rotWithShape="1">
          <a:blip r:embed="rId5">
            <a:alphaModFix/>
          </a:blip>
          <a:srcRect b="0" l="0" r="0" t="0"/>
          <a:stretch/>
        </p:blipFill>
        <p:spPr>
          <a:xfrm>
            <a:off x="48600" y="2531880"/>
            <a:ext cx="2434320" cy="2813400"/>
          </a:xfrm>
          <a:prstGeom prst="rect">
            <a:avLst/>
          </a:prstGeom>
          <a:noFill/>
          <a:ln>
            <a:noFill/>
          </a:ln>
        </p:spPr>
      </p:pic>
      <p:pic>
        <p:nvPicPr>
          <p:cNvPr id="902" name="Google Shape;902;p131"/>
          <p:cNvPicPr preferRelativeResize="0"/>
          <p:nvPr/>
        </p:nvPicPr>
        <p:blipFill rotWithShape="1">
          <a:blip r:embed="rId6">
            <a:alphaModFix/>
          </a:blip>
          <a:srcRect b="0" l="0" r="0" t="0"/>
          <a:stretch/>
        </p:blipFill>
        <p:spPr>
          <a:xfrm>
            <a:off x="2408040" y="2489400"/>
            <a:ext cx="2557080" cy="2898360"/>
          </a:xfrm>
          <a:prstGeom prst="rect">
            <a:avLst/>
          </a:prstGeom>
          <a:noFill/>
          <a:ln>
            <a:noFill/>
          </a:ln>
        </p:spPr>
      </p:pic>
      <p:pic>
        <p:nvPicPr>
          <p:cNvPr id="903" name="Google Shape;903;p131"/>
          <p:cNvPicPr preferRelativeResize="0"/>
          <p:nvPr/>
        </p:nvPicPr>
        <p:blipFill rotWithShape="1">
          <a:blip r:embed="rId7">
            <a:alphaModFix/>
          </a:blip>
          <a:srcRect b="0" l="0" r="0" t="0"/>
          <a:stretch/>
        </p:blipFill>
        <p:spPr>
          <a:xfrm>
            <a:off x="4899240" y="2569680"/>
            <a:ext cx="2217240" cy="2727000"/>
          </a:xfrm>
          <a:prstGeom prst="rect">
            <a:avLst/>
          </a:prstGeom>
          <a:noFill/>
          <a:ln>
            <a:noFill/>
          </a:ln>
        </p:spPr>
      </p:pic>
      <p:sp>
        <p:nvSpPr>
          <p:cNvPr id="904" name="Google Shape;904;p131"/>
          <p:cNvSpPr/>
          <p:nvPr/>
        </p:nvSpPr>
        <p:spPr>
          <a:xfrm>
            <a:off x="4408200" y="2406960"/>
            <a:ext cx="5434920" cy="6339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COMEPS</a:t>
            </a:r>
            <a:endParaRPr b="0" sz="1800" strike="noStrike">
              <a:solidFill>
                <a:srgbClr val="000000"/>
              </a:solidFill>
              <a:latin typeface="Cambria"/>
              <a:ea typeface="Cambria"/>
              <a:cs typeface="Cambria"/>
              <a:sym typeface="Cambria"/>
            </a:endParaRPr>
          </a:p>
        </p:txBody>
      </p:sp>
      <p:pic>
        <p:nvPicPr>
          <p:cNvPr id="905" name="Google Shape;905;p131"/>
          <p:cNvPicPr preferRelativeResize="0"/>
          <p:nvPr/>
        </p:nvPicPr>
        <p:blipFill rotWithShape="1">
          <a:blip r:embed="rId8">
            <a:alphaModFix/>
          </a:blip>
          <a:srcRect b="0" l="0" r="0" t="0"/>
          <a:stretch/>
        </p:blipFill>
        <p:spPr>
          <a:xfrm>
            <a:off x="7116840" y="2601000"/>
            <a:ext cx="2102760" cy="2675160"/>
          </a:xfrm>
          <a:prstGeom prst="rect">
            <a:avLst/>
          </a:prstGeom>
          <a:noFill/>
          <a:ln>
            <a:noFill/>
          </a:ln>
        </p:spPr>
      </p:pic>
      <p:sp>
        <p:nvSpPr>
          <p:cNvPr id="906" name="Google Shape;906;p131"/>
          <p:cNvSpPr/>
          <p:nvPr/>
        </p:nvSpPr>
        <p:spPr>
          <a:xfrm>
            <a:off x="1366065" y="528060"/>
            <a:ext cx="5434800" cy="6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400" strike="noStrike">
                <a:solidFill>
                  <a:srgbClr val="FF0000"/>
                </a:solidFill>
              </a:rPr>
              <a:t>COMEPS Forecast</a:t>
            </a:r>
            <a:endParaRPr b="1" sz="1800" strike="noStrike">
              <a:solidFill>
                <a:srgbClr val="FF0000"/>
              </a:solidFill>
              <a:latin typeface="Cambria"/>
              <a:ea typeface="Cambria"/>
              <a:cs typeface="Cambria"/>
              <a:sym typeface="Cambria"/>
            </a:endParaRPr>
          </a:p>
          <a:p>
            <a:pPr indent="0" lvl="0" marL="0" marR="0" rtl="0" algn="l">
              <a:lnSpc>
                <a:spcPct val="100000"/>
              </a:lnSpc>
              <a:spcBef>
                <a:spcPts val="0"/>
              </a:spcBef>
              <a:spcAft>
                <a:spcPts val="0"/>
              </a:spcAft>
              <a:buNone/>
            </a:pPr>
            <a:r>
              <a:rPr b="0" lang="en" sz="1400" strike="noStrike">
                <a:solidFill>
                  <a:srgbClr val="FF0000"/>
                </a:solidFill>
                <a:latin typeface="Arial"/>
                <a:ea typeface="Arial"/>
                <a:cs typeface="Arial"/>
                <a:sym typeface="Arial"/>
              </a:rPr>
              <a:t>Probability of gust storm</a:t>
            </a:r>
            <a:endParaRPr b="0" sz="1800" strike="noStrike">
              <a:solidFill>
                <a:srgbClr val="FF0000"/>
              </a:solidFill>
              <a:latin typeface="Cambria"/>
              <a:ea typeface="Cambria"/>
              <a:cs typeface="Cambria"/>
              <a:sym typeface="Cambria"/>
            </a:endParaRPr>
          </a:p>
        </p:txBody>
      </p:sp>
      <p:sp>
        <p:nvSpPr>
          <p:cNvPr id="907" name="Google Shape;907;p131"/>
          <p:cNvSpPr/>
          <p:nvPr/>
        </p:nvSpPr>
        <p:spPr>
          <a:xfrm>
            <a:off x="1104510" y="1355750"/>
            <a:ext cx="4740000" cy="55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u="sng"/>
              <a:t>Time lagging in COMEPS </a:t>
            </a:r>
            <a:endParaRPr u="sng"/>
          </a:p>
          <a:p>
            <a:pPr indent="0" lvl="0" marL="0" marR="0" rtl="0" algn="l">
              <a:lnSpc>
                <a:spcPct val="100000"/>
              </a:lnSpc>
              <a:spcBef>
                <a:spcPts val="0"/>
              </a:spcBef>
              <a:spcAft>
                <a:spcPts val="0"/>
              </a:spcAft>
              <a:buNone/>
            </a:pPr>
            <a:r>
              <a:rPr lang="en" u="sng"/>
              <a:t>reduces </a:t>
            </a:r>
            <a:r>
              <a:rPr b="0" lang="en" sz="1400" u="sng" strike="noStrike">
                <a:solidFill>
                  <a:srgbClr val="000000"/>
                </a:solidFill>
                <a:latin typeface="Arial"/>
                <a:ea typeface="Arial"/>
                <a:cs typeface="Arial"/>
                <a:sym typeface="Arial"/>
              </a:rPr>
              <a:t>jumpiness...</a:t>
            </a:r>
            <a:endParaRPr b="0" sz="1800" u="sng" strike="noStrike">
              <a:solidFill>
                <a:srgbClr val="000000"/>
              </a:solidFill>
              <a:latin typeface="Cambria"/>
              <a:ea typeface="Cambria"/>
              <a:cs typeface="Cambria"/>
              <a:sym typeface="Cambria"/>
            </a:endParaRPr>
          </a:p>
        </p:txBody>
      </p:sp>
      <p:sp>
        <p:nvSpPr>
          <p:cNvPr id="908" name="Google Shape;908;p131"/>
          <p:cNvSpPr txBox="1"/>
          <p:nvPr/>
        </p:nvSpPr>
        <p:spPr>
          <a:xfrm>
            <a:off x="5005275" y="14906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+36h</a:t>
            </a:r>
            <a:endParaRPr/>
          </a:p>
        </p:txBody>
      </p:sp>
      <p:sp>
        <p:nvSpPr>
          <p:cNvPr id="909" name="Google Shape;909;p131"/>
          <p:cNvSpPr txBox="1"/>
          <p:nvPr/>
        </p:nvSpPr>
        <p:spPr>
          <a:xfrm>
            <a:off x="7138875" y="14906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+33h</a:t>
            </a:r>
            <a:endParaRPr/>
          </a:p>
        </p:txBody>
      </p:sp>
      <p:sp>
        <p:nvSpPr>
          <p:cNvPr id="910" name="Google Shape;910;p131"/>
          <p:cNvSpPr txBox="1"/>
          <p:nvPr/>
        </p:nvSpPr>
        <p:spPr>
          <a:xfrm>
            <a:off x="7215075" y="38528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+21h</a:t>
            </a:r>
            <a:endParaRPr/>
          </a:p>
        </p:txBody>
      </p:sp>
      <p:sp>
        <p:nvSpPr>
          <p:cNvPr id="911" name="Google Shape;911;p131"/>
          <p:cNvSpPr txBox="1"/>
          <p:nvPr/>
        </p:nvSpPr>
        <p:spPr>
          <a:xfrm>
            <a:off x="5005275" y="38528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+24h</a:t>
            </a:r>
            <a:endParaRPr/>
          </a:p>
        </p:txBody>
      </p:sp>
      <p:sp>
        <p:nvSpPr>
          <p:cNvPr id="912" name="Google Shape;912;p131"/>
          <p:cNvSpPr txBox="1"/>
          <p:nvPr/>
        </p:nvSpPr>
        <p:spPr>
          <a:xfrm>
            <a:off x="2566875" y="38528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+27h</a:t>
            </a:r>
            <a:endParaRPr/>
          </a:p>
        </p:txBody>
      </p:sp>
      <p:sp>
        <p:nvSpPr>
          <p:cNvPr id="913" name="Google Shape;913;p131"/>
          <p:cNvSpPr txBox="1"/>
          <p:nvPr/>
        </p:nvSpPr>
        <p:spPr>
          <a:xfrm>
            <a:off x="204675" y="3852875"/>
            <a:ext cx="6597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+30h</a:t>
            </a:r>
            <a:endParaRPr/>
          </a:p>
        </p:txBody>
      </p:sp>
      <p:sp>
        <p:nvSpPr>
          <p:cNvPr id="914" name="Google Shape;914;p131"/>
          <p:cNvSpPr txBox="1"/>
          <p:nvPr/>
        </p:nvSpPr>
        <p:spPr>
          <a:xfrm>
            <a:off x="2035650" y="4880825"/>
            <a:ext cx="73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FF"/>
                </a:solidFill>
              </a:rPr>
              <a:t>See presentation by Henrik Feddersen later this year about EPS @ DMI</a:t>
            </a:r>
            <a:endParaRPr b="1">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05"/>
          <p:cNvSpPr txBox="1"/>
          <p:nvPr>
            <p:ph type="title"/>
          </p:nvPr>
        </p:nvSpPr>
        <p:spPr>
          <a:xfrm>
            <a:off x="926537" y="191103"/>
            <a:ext cx="7834200" cy="84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Numerical Weather Prediction: basic principles</a:t>
            </a:r>
            <a:endParaRPr b="1" sz="1200">
              <a:solidFill>
                <a:srgbClr val="0000FF"/>
              </a:solidFill>
              <a:latin typeface="Comfortaa"/>
              <a:ea typeface="Comfortaa"/>
              <a:cs typeface="Comfortaa"/>
              <a:sym typeface="Comfortaa"/>
            </a:endParaRPr>
          </a:p>
        </p:txBody>
      </p:sp>
      <p:sp>
        <p:nvSpPr>
          <p:cNvPr id="468" name="Google Shape;468;p105"/>
          <p:cNvSpPr txBox="1"/>
          <p:nvPr>
            <p:ph idx="4294967295" type="body"/>
          </p:nvPr>
        </p:nvSpPr>
        <p:spPr>
          <a:xfrm>
            <a:off x="632075" y="947450"/>
            <a:ext cx="8423100" cy="2032200"/>
          </a:xfrm>
          <a:prstGeom prst="rect">
            <a:avLst/>
          </a:prstGeom>
        </p:spPr>
        <p:txBody>
          <a:bodyPr anchorCtr="0" anchor="t" bIns="91425" lIns="91425" spcFirstLastPara="1" rIns="91425" wrap="square" tIns="91425">
            <a:noAutofit/>
          </a:bodyPr>
          <a:lstStyle/>
          <a:p>
            <a:pPr indent="0" lvl="0" marL="203200" rtl="0" algn="l">
              <a:spcBef>
                <a:spcPts val="0"/>
              </a:spcBef>
              <a:spcAft>
                <a:spcPts val="0"/>
              </a:spcAft>
              <a:buNone/>
            </a:pPr>
            <a:r>
              <a:t/>
            </a:r>
            <a:endParaRPr sz="1400"/>
          </a:p>
          <a:p>
            <a:pPr indent="0" lvl="0" marL="203200" rtl="0" algn="l">
              <a:spcBef>
                <a:spcPts val="0"/>
              </a:spcBef>
              <a:spcAft>
                <a:spcPts val="0"/>
              </a:spcAft>
              <a:buNone/>
            </a:pPr>
            <a:r>
              <a:rPr lang="en" sz="1400">
                <a:latin typeface="Comfortaa"/>
                <a:ea typeface="Comfortaa"/>
                <a:cs typeface="Comfortaa"/>
                <a:sym typeface="Comfortaa"/>
              </a:rPr>
              <a:t>Weather phenomena can be represented by a set of </a:t>
            </a:r>
            <a:r>
              <a:rPr b="1" lang="en" sz="1400" u="sng">
                <a:latin typeface="Comfortaa"/>
                <a:ea typeface="Comfortaa"/>
                <a:cs typeface="Comfortaa"/>
                <a:sym typeface="Comfortaa"/>
              </a:rPr>
              <a:t>meteorological parameters</a:t>
            </a:r>
            <a:r>
              <a:rPr b="1" lang="en" sz="1400">
                <a:latin typeface="Comfortaa"/>
                <a:ea typeface="Comfortaa"/>
                <a:cs typeface="Comfortaa"/>
                <a:sym typeface="Comfortaa"/>
              </a:rPr>
              <a:t>: </a:t>
            </a:r>
            <a:r>
              <a:rPr lang="en" sz="1400">
                <a:latin typeface="Comfortaa"/>
                <a:ea typeface="Comfortaa"/>
                <a:cs typeface="Comfortaa"/>
                <a:sym typeface="Comfortaa"/>
              </a:rPr>
              <a:t>pressure, temperature, wind, humidity, cloud, hydrometers, ...</a:t>
            </a:r>
            <a:endParaRPr sz="1400">
              <a:latin typeface="Comfortaa"/>
              <a:ea typeface="Comfortaa"/>
              <a:cs typeface="Comfortaa"/>
              <a:sym typeface="Comfortaa"/>
            </a:endParaRPr>
          </a:p>
          <a:p>
            <a:pPr indent="0" lvl="0" marL="203200" rtl="0" algn="l">
              <a:spcBef>
                <a:spcPts val="0"/>
              </a:spcBef>
              <a:spcAft>
                <a:spcPts val="0"/>
              </a:spcAft>
              <a:buNone/>
            </a:pPr>
            <a:r>
              <a:t/>
            </a:r>
            <a:endParaRPr sz="1400">
              <a:latin typeface="Comfortaa"/>
              <a:ea typeface="Comfortaa"/>
              <a:cs typeface="Comfortaa"/>
              <a:sym typeface="Comfortaa"/>
            </a:endParaRPr>
          </a:p>
          <a:p>
            <a:pPr indent="0" lvl="0" marL="203200" rtl="0" algn="l">
              <a:spcBef>
                <a:spcPts val="0"/>
              </a:spcBef>
              <a:spcAft>
                <a:spcPts val="0"/>
              </a:spcAft>
              <a:buNone/>
            </a:pPr>
            <a:r>
              <a:rPr lang="en" sz="1400">
                <a:latin typeface="Comfortaa"/>
                <a:ea typeface="Comfortaa"/>
                <a:cs typeface="Comfortaa"/>
                <a:sym typeface="Comfortaa"/>
              </a:rPr>
              <a:t>Evolution of weather is governed by </a:t>
            </a:r>
            <a:r>
              <a:rPr b="1" lang="en" sz="1400" u="sng">
                <a:latin typeface="Comfortaa"/>
                <a:ea typeface="Comfortaa"/>
                <a:cs typeface="Comfortaa"/>
                <a:sym typeface="Comfortaa"/>
              </a:rPr>
              <a:t>physical law</a:t>
            </a:r>
            <a:r>
              <a:rPr lang="en" sz="1400">
                <a:latin typeface="Comfortaa"/>
                <a:ea typeface="Comfortaa"/>
                <a:cs typeface="Comfortaa"/>
                <a:sym typeface="Comfortaa"/>
              </a:rPr>
              <a:t>, which can be represented by a set of partial differential equations along temporal and spatial space</a:t>
            </a:r>
            <a:endParaRPr sz="1400">
              <a:latin typeface="Comfortaa"/>
              <a:ea typeface="Comfortaa"/>
              <a:cs typeface="Comfortaa"/>
              <a:sym typeface="Comfortaa"/>
            </a:endParaRPr>
          </a:p>
          <a:p>
            <a:pPr indent="0" lvl="0" marL="203200" rtl="0" algn="l">
              <a:spcBef>
                <a:spcPts val="0"/>
              </a:spcBef>
              <a:spcAft>
                <a:spcPts val="0"/>
              </a:spcAft>
              <a:buNone/>
            </a:pPr>
            <a:r>
              <a:t/>
            </a:r>
            <a:endParaRPr sz="1400">
              <a:latin typeface="Comfortaa"/>
              <a:ea typeface="Comfortaa"/>
              <a:cs typeface="Comfortaa"/>
              <a:sym typeface="Comfortaa"/>
            </a:endParaRPr>
          </a:p>
          <a:p>
            <a:pPr indent="0" lvl="0" marL="203200" rtl="0" algn="l">
              <a:spcBef>
                <a:spcPts val="0"/>
              </a:spcBef>
              <a:spcAft>
                <a:spcPts val="0"/>
              </a:spcAft>
              <a:buNone/>
            </a:pPr>
            <a:r>
              <a:rPr lang="en" sz="1400">
                <a:latin typeface="Comfortaa"/>
                <a:ea typeface="Comfortaa"/>
                <a:cs typeface="Comfortaa"/>
                <a:sym typeface="Comfortaa"/>
              </a:rPr>
              <a:t>Given </a:t>
            </a:r>
            <a:r>
              <a:rPr b="1" lang="en" sz="1400">
                <a:latin typeface="Comfortaa"/>
                <a:ea typeface="Comfortaa"/>
                <a:cs typeface="Comfortaa"/>
                <a:sym typeface="Comfortaa"/>
              </a:rPr>
              <a:t>initial (in time) and boundary (in space) conditions</a:t>
            </a:r>
            <a:r>
              <a:rPr lang="en" sz="1400">
                <a:latin typeface="Comfortaa"/>
                <a:ea typeface="Comfortaa"/>
                <a:cs typeface="Comfortaa"/>
                <a:sym typeface="Comfortaa"/>
              </a:rPr>
              <a:t>, the equation set for atmospheric states can be </a:t>
            </a:r>
            <a:r>
              <a:rPr b="1" lang="en" sz="1400" u="sng">
                <a:latin typeface="Comfortaa"/>
                <a:ea typeface="Comfortaa"/>
                <a:cs typeface="Comfortaa"/>
                <a:sym typeface="Comfortaa"/>
              </a:rPr>
              <a:t>discretized on a grid mesh</a:t>
            </a:r>
            <a:r>
              <a:rPr lang="en" sz="1400" u="sng">
                <a:latin typeface="Comfortaa"/>
                <a:ea typeface="Comfortaa"/>
                <a:cs typeface="Comfortaa"/>
                <a:sym typeface="Comfortaa"/>
              </a:rPr>
              <a:t> </a:t>
            </a:r>
            <a:r>
              <a:rPr lang="en" sz="1400">
                <a:latin typeface="Comfortaa"/>
                <a:ea typeface="Comfortaa"/>
                <a:cs typeface="Comfortaa"/>
                <a:sym typeface="Comfortaa"/>
              </a:rPr>
              <a:t>and solved numerically by super computer, resulting in forecast about future atmospheric states</a:t>
            </a:r>
            <a:endParaRPr sz="1400">
              <a:latin typeface="Comfortaa"/>
              <a:ea typeface="Comfortaa"/>
              <a:cs typeface="Comfortaa"/>
              <a:sym typeface="Comfortaa"/>
            </a:endParaRPr>
          </a:p>
          <a:p>
            <a:pPr indent="0" lvl="0" marL="203200" rtl="0" algn="l">
              <a:spcBef>
                <a:spcPts val="0"/>
              </a:spcBef>
              <a:spcAft>
                <a:spcPts val="0"/>
              </a:spcAft>
              <a:buNone/>
            </a:pPr>
            <a:r>
              <a:t/>
            </a:r>
            <a:endParaRPr sz="1400">
              <a:latin typeface="Comfortaa"/>
              <a:ea typeface="Comfortaa"/>
              <a:cs typeface="Comfortaa"/>
              <a:sym typeface="Comfortaa"/>
            </a:endParaRPr>
          </a:p>
          <a:p>
            <a:pPr indent="0" lvl="0" marL="203200" rtl="0" algn="l">
              <a:spcBef>
                <a:spcPts val="0"/>
              </a:spcBef>
              <a:spcAft>
                <a:spcPts val="0"/>
              </a:spcAft>
              <a:buNone/>
            </a:pPr>
            <a:r>
              <a:rPr b="1" lang="en" sz="1400" u="sng">
                <a:latin typeface="Comfortaa"/>
                <a:ea typeface="Comfortaa"/>
                <a:cs typeface="Comfortaa"/>
                <a:sym typeface="Comfortaa"/>
              </a:rPr>
              <a:t>Initial conditions</a:t>
            </a:r>
            <a:r>
              <a:rPr lang="en" sz="1400">
                <a:latin typeface="Comfortaa"/>
                <a:ea typeface="Comfortaa"/>
                <a:cs typeface="Comfortaa"/>
                <a:sym typeface="Comfortaa"/>
              </a:rPr>
              <a:t>, which describes the current weather situations, is derived by combination of observation and model (</a:t>
            </a:r>
            <a:r>
              <a:rPr b="1" lang="en" sz="1400" u="sng">
                <a:latin typeface="Comfortaa"/>
                <a:ea typeface="Comfortaa"/>
                <a:cs typeface="Comfortaa"/>
                <a:sym typeface="Comfortaa"/>
              </a:rPr>
              <a:t>data assimilation</a:t>
            </a:r>
            <a:r>
              <a:rPr b="1" lang="en" sz="1400">
                <a:latin typeface="Comfortaa"/>
                <a:ea typeface="Comfortaa"/>
                <a:cs typeface="Comfortaa"/>
                <a:sym typeface="Comfortaa"/>
              </a:rPr>
              <a:t>)</a:t>
            </a:r>
            <a:endParaRPr b="1" sz="1400">
              <a:latin typeface="Comfortaa"/>
              <a:ea typeface="Comfortaa"/>
              <a:cs typeface="Comfortaa"/>
              <a:sym typeface="Comfortaa"/>
            </a:endParaRPr>
          </a:p>
          <a:p>
            <a:pPr indent="0" lvl="0" marL="203200" rtl="0" algn="l">
              <a:spcBef>
                <a:spcPts val="0"/>
              </a:spcBef>
              <a:spcAft>
                <a:spcPts val="0"/>
              </a:spcAft>
              <a:buNone/>
            </a:pPr>
            <a:r>
              <a:t/>
            </a:r>
            <a:endParaRPr/>
          </a:p>
          <a:p>
            <a:pPr indent="0" lvl="0" marL="914400" rtl="0" algn="l">
              <a:spcBef>
                <a:spcPts val="0"/>
              </a:spcBef>
              <a:spcAft>
                <a:spcPts val="0"/>
              </a:spcAft>
              <a:buNone/>
            </a:pPr>
            <a:r>
              <a:t/>
            </a:r>
            <a:endParaRPr sz="1400"/>
          </a:p>
          <a:p>
            <a:pPr indent="0" lvl="0" marL="914400" rtl="0" algn="l">
              <a:spcBef>
                <a:spcPts val="0"/>
              </a:spcBef>
              <a:spcAft>
                <a:spcPts val="0"/>
              </a:spcAft>
              <a:buNone/>
            </a:pPr>
            <a:r>
              <a:t/>
            </a:r>
            <a:endParaRPr sz="1400"/>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
        <p:nvSpPr>
          <p:cNvPr id="469" name="Google Shape;469;p105"/>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32"/>
          <p:cNvSpPr txBox="1"/>
          <p:nvPr>
            <p:ph idx="4294967295" type="ctrTitle"/>
          </p:nvPr>
        </p:nvSpPr>
        <p:spPr>
          <a:xfrm>
            <a:off x="2452200" y="356725"/>
            <a:ext cx="9144000" cy="8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FF"/>
                </a:solidFill>
              </a:rPr>
              <a:t>Utilisation of HPC capacity at DMI </a:t>
            </a:r>
            <a:endParaRPr b="1">
              <a:solidFill>
                <a:srgbClr val="0000FF"/>
              </a:solidFill>
            </a:endParaRPr>
          </a:p>
        </p:txBody>
      </p:sp>
      <p:pic>
        <p:nvPicPr>
          <p:cNvPr descr="nodestat-year.png" id="920" name="Google Shape;920;p132"/>
          <p:cNvPicPr preferRelativeResize="0"/>
          <p:nvPr/>
        </p:nvPicPr>
        <p:blipFill>
          <a:blip r:embed="rId3">
            <a:alphaModFix/>
          </a:blip>
          <a:stretch>
            <a:fillRect/>
          </a:stretch>
        </p:blipFill>
        <p:spPr>
          <a:xfrm>
            <a:off x="1456850" y="1222850"/>
            <a:ext cx="6411151" cy="3030525"/>
          </a:xfrm>
          <a:prstGeom prst="rect">
            <a:avLst/>
          </a:prstGeom>
          <a:noFill/>
          <a:ln>
            <a:noFill/>
          </a:ln>
        </p:spPr>
      </p:pic>
      <p:sp>
        <p:nvSpPr>
          <p:cNvPr id="921" name="Google Shape;921;p132"/>
          <p:cNvSpPr/>
          <p:nvPr/>
        </p:nvSpPr>
        <p:spPr>
          <a:xfrm>
            <a:off x="5828775" y="1636200"/>
            <a:ext cx="338400" cy="157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32"/>
          <p:cNvSpPr/>
          <p:nvPr/>
        </p:nvSpPr>
        <p:spPr>
          <a:xfrm>
            <a:off x="2059575" y="1636200"/>
            <a:ext cx="590700" cy="157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32"/>
          <p:cNvSpPr txBox="1"/>
          <p:nvPr/>
        </p:nvSpPr>
        <p:spPr>
          <a:xfrm>
            <a:off x="2020275" y="2849750"/>
            <a:ext cx="590700" cy="5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t>Research </a:t>
            </a:r>
            <a:endParaRPr b="1" sz="600"/>
          </a:p>
          <a:p>
            <a:pPr indent="0" lvl="0" marL="0" rtl="0" algn="l">
              <a:spcBef>
                <a:spcPts val="0"/>
              </a:spcBef>
              <a:spcAft>
                <a:spcPts val="0"/>
              </a:spcAft>
              <a:buNone/>
            </a:pPr>
            <a:r>
              <a:rPr b="1" lang="en" sz="600"/>
              <a:t>cluster</a:t>
            </a:r>
            <a:endParaRPr b="1" sz="600"/>
          </a:p>
        </p:txBody>
      </p:sp>
      <p:sp>
        <p:nvSpPr>
          <p:cNvPr id="924" name="Google Shape;924;p132"/>
          <p:cNvSpPr txBox="1"/>
          <p:nvPr/>
        </p:nvSpPr>
        <p:spPr>
          <a:xfrm>
            <a:off x="5754075" y="2773550"/>
            <a:ext cx="590700" cy="5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t>Research </a:t>
            </a:r>
            <a:endParaRPr b="1" sz="600"/>
          </a:p>
          <a:p>
            <a:pPr indent="0" lvl="0" marL="0" rtl="0" algn="l">
              <a:spcBef>
                <a:spcPts val="0"/>
              </a:spcBef>
              <a:spcAft>
                <a:spcPts val="0"/>
              </a:spcAft>
              <a:buNone/>
            </a:pPr>
            <a:r>
              <a:rPr b="1" lang="en" sz="600"/>
              <a:t>cluster</a:t>
            </a:r>
            <a:endParaRPr b="1" sz="600"/>
          </a:p>
        </p:txBody>
      </p:sp>
      <p:sp>
        <p:nvSpPr>
          <p:cNvPr id="925" name="Google Shape;925;p132"/>
          <p:cNvSpPr txBox="1"/>
          <p:nvPr/>
        </p:nvSpPr>
        <p:spPr>
          <a:xfrm>
            <a:off x="2784675" y="2011550"/>
            <a:ext cx="2483400" cy="5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t>Operational cluster</a:t>
            </a:r>
            <a:endParaRPr b="1" sz="600"/>
          </a:p>
        </p:txBody>
      </p:sp>
      <p:cxnSp>
        <p:nvCxnSpPr>
          <p:cNvPr id="926" name="Google Shape;926;p132"/>
          <p:cNvCxnSpPr/>
          <p:nvPr/>
        </p:nvCxnSpPr>
        <p:spPr>
          <a:xfrm flipH="1" rot="10800000">
            <a:off x="2930875" y="3105775"/>
            <a:ext cx="767700" cy="1015500"/>
          </a:xfrm>
          <a:prstGeom prst="straightConnector1">
            <a:avLst/>
          </a:prstGeom>
          <a:noFill/>
          <a:ln cap="flat" cmpd="sng" w="9525">
            <a:solidFill>
              <a:schemeClr val="dk2"/>
            </a:solidFill>
            <a:prstDash val="solid"/>
            <a:round/>
            <a:headEnd len="med" w="med" type="none"/>
            <a:tailEnd len="med" w="med" type="triangle"/>
          </a:ln>
        </p:spPr>
      </p:cxnSp>
      <p:sp>
        <p:nvSpPr>
          <p:cNvPr id="927" name="Google Shape;927;p132"/>
          <p:cNvSpPr txBox="1"/>
          <p:nvPr/>
        </p:nvSpPr>
        <p:spPr>
          <a:xfrm>
            <a:off x="1923100" y="4187325"/>
            <a:ext cx="2633700" cy="55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HARMONIE NEA/IGA launch</a:t>
            </a:r>
            <a:endParaRPr/>
          </a:p>
        </p:txBody>
      </p:sp>
      <p:sp>
        <p:nvSpPr>
          <p:cNvPr id="928" name="Google Shape;928;p132"/>
          <p:cNvSpPr txBox="1"/>
          <p:nvPr/>
        </p:nvSpPr>
        <p:spPr>
          <a:xfrm>
            <a:off x="5656900" y="4187325"/>
            <a:ext cx="2633700" cy="55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COMEPS launch</a:t>
            </a:r>
            <a:endParaRPr/>
          </a:p>
        </p:txBody>
      </p:sp>
      <p:cxnSp>
        <p:nvCxnSpPr>
          <p:cNvPr id="929" name="Google Shape;929;p132"/>
          <p:cNvCxnSpPr/>
          <p:nvPr/>
        </p:nvCxnSpPr>
        <p:spPr>
          <a:xfrm rot="10800000">
            <a:off x="6233300" y="2783925"/>
            <a:ext cx="0" cy="1593300"/>
          </a:xfrm>
          <a:prstGeom prst="straightConnector1">
            <a:avLst/>
          </a:prstGeom>
          <a:noFill/>
          <a:ln cap="flat" cmpd="sng" w="9525">
            <a:solidFill>
              <a:schemeClr val="dk2"/>
            </a:solidFill>
            <a:prstDash val="solid"/>
            <a:round/>
            <a:headEnd len="med" w="med" type="none"/>
            <a:tailEnd len="med" w="med" type="triangle"/>
          </a:ln>
        </p:spPr>
      </p:cxnSp>
      <p:sp>
        <p:nvSpPr>
          <p:cNvPr id="930" name="Google Shape;930;p132"/>
          <p:cNvSpPr txBox="1"/>
          <p:nvPr/>
        </p:nvSpPr>
        <p:spPr>
          <a:xfrm>
            <a:off x="6502525" y="817425"/>
            <a:ext cx="4954200" cy="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COMEPS-eps system </a:t>
            </a:r>
            <a:endParaRPr/>
          </a:p>
          <a:p>
            <a:pPr indent="0" lvl="0" marL="0" rtl="0" algn="l">
              <a:spcBef>
                <a:spcPts val="0"/>
              </a:spcBef>
              <a:spcAft>
                <a:spcPts val="0"/>
              </a:spcAft>
              <a:buNone/>
            </a:pPr>
            <a:r>
              <a:rPr lang="en"/>
              <a:t>Uses 1/3 of peak HPC</a:t>
            </a:r>
            <a:endParaRPr/>
          </a:p>
          <a:p>
            <a:pPr indent="0" lvl="0" marL="0" rtl="0" algn="l">
              <a:spcBef>
                <a:spcPts val="0"/>
              </a:spcBef>
              <a:spcAft>
                <a:spcPts val="0"/>
              </a:spcAft>
              <a:buNone/>
            </a:pPr>
            <a:r>
              <a:rPr lang="en"/>
              <a:t>capacity at DMI</a:t>
            </a:r>
            <a:endParaRPr/>
          </a:p>
        </p:txBody>
      </p:sp>
      <p:sp>
        <p:nvSpPr>
          <p:cNvPr id="931" name="Google Shape;931;p132"/>
          <p:cNvSpPr txBox="1"/>
          <p:nvPr/>
        </p:nvSpPr>
        <p:spPr>
          <a:xfrm>
            <a:off x="8027250" y="2413725"/>
            <a:ext cx="5889900" cy="6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(2017)</a:t>
            </a:r>
            <a:endParaRPr/>
          </a:p>
        </p:txBody>
      </p:sp>
      <p:sp>
        <p:nvSpPr>
          <p:cNvPr id="932" name="Google Shape;932;p132"/>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33"/>
          <p:cNvSpPr/>
          <p:nvPr/>
        </p:nvSpPr>
        <p:spPr>
          <a:xfrm>
            <a:off x="1597680" y="1297800"/>
            <a:ext cx="5948280" cy="6933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33"/>
          <p:cNvSpPr/>
          <p:nvPr/>
        </p:nvSpPr>
        <p:spPr>
          <a:xfrm>
            <a:off x="1890000" y="1659600"/>
            <a:ext cx="5948280" cy="6933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33"/>
          <p:cNvSpPr/>
          <p:nvPr/>
        </p:nvSpPr>
        <p:spPr>
          <a:xfrm>
            <a:off x="440055" y="1659625"/>
            <a:ext cx="8263500" cy="693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COMEPS for nowcasting </a:t>
            </a:r>
            <a:endParaRPr b="1" sz="2400">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&amp; at sub-km resolution</a:t>
            </a:r>
            <a:endParaRPr i="0" sz="2400" u="none" cap="none" strike="noStrike">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940" name="Google Shape;940;p133"/>
          <p:cNvSpPr txBox="1"/>
          <p:nvPr/>
        </p:nvSpPr>
        <p:spPr>
          <a:xfrm>
            <a:off x="823575" y="3511875"/>
            <a:ext cx="7334400" cy="85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1" name="Google Shape;941;p133"/>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descr="bygelinje_ani1.gif" id="946" name="Google Shape;946;p134"/>
          <p:cNvPicPr preferRelativeResize="0"/>
          <p:nvPr/>
        </p:nvPicPr>
        <p:blipFill>
          <a:blip r:embed="rId3">
            <a:alphaModFix/>
          </a:blip>
          <a:stretch>
            <a:fillRect/>
          </a:stretch>
        </p:blipFill>
        <p:spPr>
          <a:xfrm>
            <a:off x="0" y="0"/>
            <a:ext cx="3553450" cy="2532575"/>
          </a:xfrm>
          <a:prstGeom prst="rect">
            <a:avLst/>
          </a:prstGeom>
          <a:noFill/>
          <a:ln>
            <a:noFill/>
          </a:ln>
        </p:spPr>
      </p:pic>
      <p:pic>
        <p:nvPicPr>
          <p:cNvPr descr="skybrud-1.jpg" id="947" name="Google Shape;947;p134"/>
          <p:cNvPicPr preferRelativeResize="0"/>
          <p:nvPr/>
        </p:nvPicPr>
        <p:blipFill>
          <a:blip r:embed="rId4">
            <a:alphaModFix/>
          </a:blip>
          <a:stretch>
            <a:fillRect/>
          </a:stretch>
        </p:blipFill>
        <p:spPr>
          <a:xfrm>
            <a:off x="4368775" y="64350"/>
            <a:ext cx="2973150" cy="2039600"/>
          </a:xfrm>
          <a:prstGeom prst="rect">
            <a:avLst/>
          </a:prstGeom>
          <a:noFill/>
          <a:ln>
            <a:noFill/>
          </a:ln>
        </p:spPr>
      </p:pic>
      <p:sp>
        <p:nvSpPr>
          <p:cNvPr id="948" name="Google Shape;948;p134"/>
          <p:cNvSpPr txBox="1"/>
          <p:nvPr>
            <p:ph type="title"/>
          </p:nvPr>
        </p:nvSpPr>
        <p:spPr>
          <a:xfrm>
            <a:off x="2019842" y="490725"/>
            <a:ext cx="1533600" cy="70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0000"/>
                </a:solidFill>
              </a:rPr>
              <a:t>Sept 4, 2015</a:t>
            </a:r>
            <a:endParaRPr b="1">
              <a:solidFill>
                <a:srgbClr val="FF0000"/>
              </a:solidFill>
            </a:endParaRPr>
          </a:p>
        </p:txBody>
      </p:sp>
      <p:pic>
        <p:nvPicPr>
          <p:cNvPr descr="2017-07-14 regn kbh.gif" id="949" name="Google Shape;949;p134"/>
          <p:cNvPicPr preferRelativeResize="0"/>
          <p:nvPr/>
        </p:nvPicPr>
        <p:blipFill>
          <a:blip r:embed="rId5">
            <a:alphaModFix/>
          </a:blip>
          <a:stretch>
            <a:fillRect/>
          </a:stretch>
        </p:blipFill>
        <p:spPr>
          <a:xfrm>
            <a:off x="3057525" y="2987425"/>
            <a:ext cx="6086474" cy="2156075"/>
          </a:xfrm>
          <a:prstGeom prst="rect">
            <a:avLst/>
          </a:prstGeom>
          <a:noFill/>
          <a:ln>
            <a:noFill/>
          </a:ln>
        </p:spPr>
      </p:pic>
      <p:pic>
        <p:nvPicPr>
          <p:cNvPr id="950" name="Google Shape;950;p134"/>
          <p:cNvPicPr preferRelativeResize="0"/>
          <p:nvPr/>
        </p:nvPicPr>
        <p:blipFill rotWithShape="1">
          <a:blip r:embed="rId6">
            <a:alphaModFix/>
          </a:blip>
          <a:srcRect b="0" l="0" r="0" t="0"/>
          <a:stretch/>
        </p:blipFill>
        <p:spPr>
          <a:xfrm>
            <a:off x="420550" y="2704800"/>
            <a:ext cx="2400000" cy="2438700"/>
          </a:xfrm>
          <a:prstGeom prst="rect">
            <a:avLst/>
          </a:prstGeom>
          <a:noFill/>
          <a:ln>
            <a:noFill/>
          </a:ln>
        </p:spPr>
      </p:pic>
      <p:sp>
        <p:nvSpPr>
          <p:cNvPr id="951" name="Google Shape;951;p134"/>
          <p:cNvSpPr txBox="1"/>
          <p:nvPr>
            <p:ph type="title"/>
          </p:nvPr>
        </p:nvSpPr>
        <p:spPr>
          <a:xfrm>
            <a:off x="3372692" y="3050700"/>
            <a:ext cx="1826400" cy="70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0000"/>
                </a:solidFill>
              </a:rPr>
              <a:t>July 14, 2017</a:t>
            </a:r>
            <a:endParaRPr b="1">
              <a:solidFill>
                <a:srgbClr val="FF0000"/>
              </a:solidFill>
            </a:endParaRPr>
          </a:p>
        </p:txBody>
      </p:sp>
      <p:sp>
        <p:nvSpPr>
          <p:cNvPr id="952" name="Google Shape;952;p134"/>
          <p:cNvSpPr txBox="1"/>
          <p:nvPr/>
        </p:nvSpPr>
        <p:spPr>
          <a:xfrm>
            <a:off x="3510725" y="2103950"/>
            <a:ext cx="5633400" cy="92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chemeClr val="hlink"/>
                </a:solidFill>
                <a:latin typeface="Comfortaa"/>
                <a:ea typeface="Comfortaa"/>
                <a:cs typeface="Comfortaa"/>
                <a:sym typeface="Comfortaa"/>
              </a:rPr>
              <a:t>S</a:t>
            </a:r>
            <a:r>
              <a:rPr b="1" lang="en" sz="1800">
                <a:solidFill>
                  <a:schemeClr val="hlink"/>
                </a:solidFill>
                <a:latin typeface="Comfortaa"/>
                <a:ea typeface="Comfortaa"/>
                <a:cs typeface="Comfortaa"/>
                <a:sym typeface="Comfortaa"/>
              </a:rPr>
              <a:t>ome severe weather events have very limited spatial and temporal predictability ( thunderstorms, cloudbursts, gust)</a:t>
            </a:r>
            <a:endParaRPr i="0" sz="1400" u="none" cap="none" strike="noStrike">
              <a:solidFill>
                <a:srgbClr val="000000"/>
              </a:solidFill>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pic>
        <p:nvPicPr>
          <p:cNvPr id="957" name="Google Shape;957;p135"/>
          <p:cNvPicPr preferRelativeResize="0"/>
          <p:nvPr/>
        </p:nvPicPr>
        <p:blipFill rotWithShape="1">
          <a:blip r:embed="rId3">
            <a:alphaModFix/>
          </a:blip>
          <a:srcRect b="0" l="0" r="0" t="0"/>
          <a:stretch/>
        </p:blipFill>
        <p:spPr>
          <a:xfrm>
            <a:off x="47520" y="1174680"/>
            <a:ext cx="2447640" cy="2504880"/>
          </a:xfrm>
          <a:prstGeom prst="rect">
            <a:avLst/>
          </a:prstGeom>
          <a:noFill/>
          <a:ln>
            <a:noFill/>
          </a:ln>
        </p:spPr>
      </p:pic>
      <p:pic>
        <p:nvPicPr>
          <p:cNvPr id="958" name="Google Shape;958;p135"/>
          <p:cNvPicPr preferRelativeResize="0"/>
          <p:nvPr/>
        </p:nvPicPr>
        <p:blipFill rotWithShape="1">
          <a:blip r:embed="rId4">
            <a:alphaModFix/>
          </a:blip>
          <a:srcRect b="0" l="0" r="0" t="0"/>
          <a:stretch/>
        </p:blipFill>
        <p:spPr>
          <a:xfrm>
            <a:off x="2438280" y="1174680"/>
            <a:ext cx="2381040" cy="2504880"/>
          </a:xfrm>
          <a:prstGeom prst="rect">
            <a:avLst/>
          </a:prstGeom>
          <a:noFill/>
          <a:ln>
            <a:noFill/>
          </a:ln>
        </p:spPr>
      </p:pic>
      <p:pic>
        <p:nvPicPr>
          <p:cNvPr id="959" name="Google Shape;959;p135"/>
          <p:cNvPicPr preferRelativeResize="0"/>
          <p:nvPr/>
        </p:nvPicPr>
        <p:blipFill rotWithShape="1">
          <a:blip r:embed="rId5">
            <a:alphaModFix/>
          </a:blip>
          <a:srcRect b="0" l="0" r="0" t="0"/>
          <a:stretch/>
        </p:blipFill>
        <p:spPr>
          <a:xfrm>
            <a:off x="4772160" y="1174680"/>
            <a:ext cx="2266560" cy="2504880"/>
          </a:xfrm>
          <a:prstGeom prst="rect">
            <a:avLst/>
          </a:prstGeom>
          <a:noFill/>
          <a:ln>
            <a:noFill/>
          </a:ln>
        </p:spPr>
      </p:pic>
      <p:pic>
        <p:nvPicPr>
          <p:cNvPr id="960" name="Google Shape;960;p135"/>
          <p:cNvPicPr preferRelativeResize="0"/>
          <p:nvPr/>
        </p:nvPicPr>
        <p:blipFill rotWithShape="1">
          <a:blip r:embed="rId6">
            <a:alphaModFix/>
          </a:blip>
          <a:srcRect b="0" l="0" r="0" t="0"/>
          <a:stretch/>
        </p:blipFill>
        <p:spPr>
          <a:xfrm>
            <a:off x="6991200" y="1174680"/>
            <a:ext cx="2152440" cy="2504880"/>
          </a:xfrm>
          <a:prstGeom prst="rect">
            <a:avLst/>
          </a:prstGeom>
          <a:noFill/>
          <a:ln>
            <a:noFill/>
          </a:ln>
        </p:spPr>
      </p:pic>
      <p:sp>
        <p:nvSpPr>
          <p:cNvPr id="961" name="Google Shape;961;p135"/>
          <p:cNvSpPr/>
          <p:nvPr/>
        </p:nvSpPr>
        <p:spPr>
          <a:xfrm>
            <a:off x="561960" y="3832200"/>
            <a:ext cx="1285560" cy="3711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SKA-3 km</a:t>
            </a:r>
            <a:endParaRPr b="0" sz="1800" strike="noStrike">
              <a:solidFill>
                <a:srgbClr val="000000"/>
              </a:solidFill>
              <a:latin typeface="Cambria"/>
              <a:ea typeface="Cambria"/>
              <a:cs typeface="Cambria"/>
              <a:sym typeface="Cambria"/>
            </a:endParaRPr>
          </a:p>
        </p:txBody>
      </p:sp>
      <p:sp>
        <p:nvSpPr>
          <p:cNvPr id="962" name="Google Shape;962;p135"/>
          <p:cNvSpPr/>
          <p:nvPr/>
        </p:nvSpPr>
        <p:spPr>
          <a:xfrm>
            <a:off x="3152880" y="3832200"/>
            <a:ext cx="1285560" cy="3711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NEA-2.5 km</a:t>
            </a:r>
            <a:endParaRPr b="0" sz="1400"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a:t>(Operational)</a:t>
            </a:r>
            <a:endParaRPr/>
          </a:p>
        </p:txBody>
      </p:sp>
      <p:sp>
        <p:nvSpPr>
          <p:cNvPr id="963" name="Google Shape;963;p135"/>
          <p:cNvSpPr/>
          <p:nvPr/>
        </p:nvSpPr>
        <p:spPr>
          <a:xfrm>
            <a:off x="5438880" y="3832200"/>
            <a:ext cx="1285560" cy="3711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DK- 0.75 km</a:t>
            </a:r>
            <a:endParaRPr b="0" sz="1800" strike="noStrike">
              <a:solidFill>
                <a:srgbClr val="000000"/>
              </a:solidFill>
              <a:latin typeface="Cambria"/>
              <a:ea typeface="Cambria"/>
              <a:cs typeface="Cambria"/>
              <a:sym typeface="Cambria"/>
            </a:endParaRPr>
          </a:p>
        </p:txBody>
      </p:sp>
      <p:sp>
        <p:nvSpPr>
          <p:cNvPr id="964" name="Google Shape;964;p135"/>
          <p:cNvSpPr/>
          <p:nvPr/>
        </p:nvSpPr>
        <p:spPr>
          <a:xfrm>
            <a:off x="7572240" y="3832200"/>
            <a:ext cx="1285560" cy="3711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CPH- 0.5 km</a:t>
            </a:r>
            <a:endParaRPr b="0" sz="1800" strike="noStrike">
              <a:solidFill>
                <a:srgbClr val="000000"/>
              </a:solidFill>
              <a:latin typeface="Cambria"/>
              <a:ea typeface="Cambria"/>
              <a:cs typeface="Cambria"/>
              <a:sym typeface="Cambria"/>
            </a:endParaRPr>
          </a:p>
        </p:txBody>
      </p:sp>
      <p:sp>
        <p:nvSpPr>
          <p:cNvPr id="965" name="Google Shape;965;p135"/>
          <p:cNvSpPr/>
          <p:nvPr/>
        </p:nvSpPr>
        <p:spPr>
          <a:xfrm>
            <a:off x="504720" y="4507200"/>
            <a:ext cx="8352720" cy="7063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FF0000"/>
                </a:solidFill>
                <a:latin typeface="Arial"/>
                <a:ea typeface="Arial"/>
                <a:cs typeface="Arial"/>
                <a:sym typeface="Arial"/>
              </a:rPr>
              <a:t>Short range forecasts has progressively increased skills in prediction of strong convection... ... </a:t>
            </a:r>
            <a:endParaRPr b="0" sz="1800" strike="noStrike">
              <a:solidFill>
                <a:srgbClr val="000000"/>
              </a:solidFill>
              <a:latin typeface="Cambria"/>
              <a:ea typeface="Cambria"/>
              <a:cs typeface="Cambria"/>
              <a:sym typeface="Cambria"/>
            </a:endParaRPr>
          </a:p>
        </p:txBody>
      </p:sp>
      <p:sp>
        <p:nvSpPr>
          <p:cNvPr id="966" name="Google Shape;966;p135"/>
          <p:cNvSpPr/>
          <p:nvPr/>
        </p:nvSpPr>
        <p:spPr>
          <a:xfrm>
            <a:off x="1371250" y="421725"/>
            <a:ext cx="7486200" cy="75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400" strike="noStrike">
                <a:solidFill>
                  <a:srgbClr val="0000FF"/>
                </a:solidFill>
                <a:latin typeface="Comfortaa"/>
                <a:ea typeface="Comfortaa"/>
                <a:cs typeface="Comfortaa"/>
                <a:sym typeface="Comfortaa"/>
              </a:rPr>
              <a:t>17 Sept 2017</a:t>
            </a:r>
            <a:r>
              <a:rPr b="1" lang="en" sz="2400">
                <a:solidFill>
                  <a:srgbClr val="0000FF"/>
                </a:solidFill>
                <a:latin typeface="Comfortaa"/>
                <a:ea typeface="Comfortaa"/>
                <a:cs typeface="Comfortaa"/>
                <a:sym typeface="Comfortaa"/>
              </a:rPr>
              <a:t>, 11 UTC, 1h accumulated</a:t>
            </a:r>
            <a:endParaRPr sz="2400" strike="noStrike">
              <a:solidFill>
                <a:srgbClr val="000000"/>
              </a:solidFill>
              <a:latin typeface="Comfortaa"/>
              <a:ea typeface="Comfortaa"/>
              <a:cs typeface="Comfortaa"/>
              <a:sym typeface="Comfortaa"/>
            </a:endParaRPr>
          </a:p>
        </p:txBody>
      </p:sp>
      <p:cxnSp>
        <p:nvCxnSpPr>
          <p:cNvPr id="967" name="Google Shape;967;p135"/>
          <p:cNvCxnSpPr/>
          <p:nvPr/>
        </p:nvCxnSpPr>
        <p:spPr>
          <a:xfrm rot="10800000">
            <a:off x="1554480" y="2560320"/>
            <a:ext cx="3108960" cy="1920240"/>
          </a:xfrm>
          <a:prstGeom prst="straightConnector1">
            <a:avLst/>
          </a:prstGeom>
          <a:noFill/>
          <a:ln cap="flat" cmpd="sng" w="9525">
            <a:solidFill>
              <a:srgbClr val="000000"/>
            </a:solidFill>
            <a:prstDash val="solid"/>
            <a:round/>
            <a:headEnd len="sm" w="sm" type="none"/>
            <a:tailEnd len="med" w="med" type="triangle"/>
          </a:ln>
        </p:spPr>
      </p:cxnSp>
      <p:cxnSp>
        <p:nvCxnSpPr>
          <p:cNvPr id="968" name="Google Shape;968;p135"/>
          <p:cNvCxnSpPr/>
          <p:nvPr/>
        </p:nvCxnSpPr>
        <p:spPr>
          <a:xfrm rot="10800000">
            <a:off x="3840480" y="2468880"/>
            <a:ext cx="822960" cy="2011680"/>
          </a:xfrm>
          <a:prstGeom prst="straightConnector1">
            <a:avLst/>
          </a:prstGeom>
          <a:noFill/>
          <a:ln cap="flat" cmpd="sng" w="9525">
            <a:solidFill>
              <a:srgbClr val="000000"/>
            </a:solidFill>
            <a:prstDash val="solid"/>
            <a:round/>
            <a:headEnd len="sm" w="sm" type="none"/>
            <a:tailEnd len="med" w="med" type="triangle"/>
          </a:ln>
        </p:spPr>
      </p:cxnSp>
      <p:cxnSp>
        <p:nvCxnSpPr>
          <p:cNvPr id="969" name="Google Shape;969;p135"/>
          <p:cNvCxnSpPr/>
          <p:nvPr/>
        </p:nvCxnSpPr>
        <p:spPr>
          <a:xfrm flipH="1" rot="10800000">
            <a:off x="4663440" y="2377440"/>
            <a:ext cx="1280160" cy="2103120"/>
          </a:xfrm>
          <a:prstGeom prst="straightConnector1">
            <a:avLst/>
          </a:prstGeom>
          <a:noFill/>
          <a:ln cap="flat" cmpd="sng" w="9525">
            <a:solidFill>
              <a:srgbClr val="000000"/>
            </a:solidFill>
            <a:prstDash val="solid"/>
            <a:round/>
            <a:headEnd len="sm" w="sm" type="none"/>
            <a:tailEnd len="med" w="med" type="triangle"/>
          </a:ln>
        </p:spPr>
      </p:cxnSp>
      <p:cxnSp>
        <p:nvCxnSpPr>
          <p:cNvPr id="970" name="Google Shape;970;p135"/>
          <p:cNvCxnSpPr/>
          <p:nvPr/>
        </p:nvCxnSpPr>
        <p:spPr>
          <a:xfrm flipH="1" rot="10800000">
            <a:off x="4572000" y="2377440"/>
            <a:ext cx="3566160" cy="2194560"/>
          </a:xfrm>
          <a:prstGeom prst="straightConnector1">
            <a:avLst/>
          </a:prstGeom>
          <a:noFill/>
          <a:ln cap="flat" cmpd="sng" w="9525">
            <a:solidFill>
              <a:srgbClr val="000000"/>
            </a:solidFill>
            <a:prstDash val="solid"/>
            <a:round/>
            <a:headEnd len="sm" w="sm"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36"/>
          <p:cNvSpPr/>
          <p:nvPr/>
        </p:nvSpPr>
        <p:spPr>
          <a:xfrm>
            <a:off x="102300" y="699550"/>
            <a:ext cx="9091800" cy="5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Physical realism with sub-km </a:t>
            </a:r>
            <a:r>
              <a:rPr b="1" lang="en" sz="2400" strike="noStrike">
                <a:solidFill>
                  <a:srgbClr val="0000FF"/>
                </a:solidFill>
                <a:latin typeface="Comfortaa"/>
                <a:ea typeface="Comfortaa"/>
                <a:cs typeface="Comfortaa"/>
                <a:sym typeface="Comfortaa"/>
              </a:rPr>
              <a:t>Harmonie</a:t>
            </a:r>
            <a:r>
              <a:rPr b="1" lang="en" sz="2400">
                <a:solidFill>
                  <a:srgbClr val="0000FF"/>
                </a:solidFill>
                <a:latin typeface="Comfortaa"/>
                <a:ea typeface="Comfortaa"/>
                <a:cs typeface="Comfortaa"/>
                <a:sym typeface="Comfortaa"/>
              </a:rPr>
              <a:t>-arome</a:t>
            </a:r>
            <a:endParaRPr sz="2400" strike="noStrike">
              <a:solidFill>
                <a:srgbClr val="0000FF"/>
              </a:solidFill>
              <a:latin typeface="Comfortaa"/>
              <a:ea typeface="Comfortaa"/>
              <a:cs typeface="Comfortaa"/>
              <a:sym typeface="Comfortaa"/>
            </a:endParaRPr>
          </a:p>
        </p:txBody>
      </p:sp>
      <p:pic>
        <p:nvPicPr>
          <p:cNvPr id="976" name="Google Shape;976;p136"/>
          <p:cNvPicPr preferRelativeResize="0"/>
          <p:nvPr/>
        </p:nvPicPr>
        <p:blipFill rotWithShape="1">
          <a:blip r:embed="rId3">
            <a:alphaModFix/>
          </a:blip>
          <a:srcRect b="0" l="0" r="0" t="0"/>
          <a:stretch/>
        </p:blipFill>
        <p:spPr>
          <a:xfrm>
            <a:off x="1118160" y="1364400"/>
            <a:ext cx="3404520" cy="2626920"/>
          </a:xfrm>
          <a:prstGeom prst="rect">
            <a:avLst/>
          </a:prstGeom>
          <a:noFill/>
          <a:ln>
            <a:noFill/>
          </a:ln>
        </p:spPr>
      </p:pic>
      <p:sp>
        <p:nvSpPr>
          <p:cNvPr id="977" name="Google Shape;977;p136"/>
          <p:cNvSpPr/>
          <p:nvPr/>
        </p:nvSpPr>
        <p:spPr>
          <a:xfrm>
            <a:off x="1067470" y="4114790"/>
            <a:ext cx="7333200" cy="8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July 14, 2017, Copenhagen flashflood</a:t>
            </a:r>
            <a:endParaRPr b="0" sz="1800" strike="noStrike">
              <a:solidFill>
                <a:srgbClr val="000000"/>
              </a:solidFill>
              <a:latin typeface="Cambria"/>
              <a:ea typeface="Cambria"/>
              <a:cs typeface="Cambria"/>
              <a:sym typeface="Cambria"/>
            </a:endParaRPr>
          </a:p>
        </p:txBody>
      </p:sp>
      <p:pic>
        <p:nvPicPr>
          <p:cNvPr id="978" name="Google Shape;978;p136"/>
          <p:cNvPicPr preferRelativeResize="0"/>
          <p:nvPr/>
        </p:nvPicPr>
        <p:blipFill rotWithShape="1">
          <a:blip r:embed="rId4">
            <a:alphaModFix/>
          </a:blip>
          <a:srcRect b="0" l="0" r="0" t="0"/>
          <a:stretch/>
        </p:blipFill>
        <p:spPr>
          <a:xfrm>
            <a:off x="5218560" y="1485000"/>
            <a:ext cx="3083400" cy="2504880"/>
          </a:xfrm>
          <a:prstGeom prst="rect">
            <a:avLst/>
          </a:prstGeom>
          <a:noFill/>
          <a:ln>
            <a:noFill/>
          </a:ln>
        </p:spPr>
      </p:pic>
      <p:sp>
        <p:nvSpPr>
          <p:cNvPr id="979" name="Google Shape;979;p136"/>
          <p:cNvSpPr/>
          <p:nvPr/>
        </p:nvSpPr>
        <p:spPr>
          <a:xfrm>
            <a:off x="4997950" y="4114790"/>
            <a:ext cx="7333200" cy="8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400" strike="noStrike">
                <a:solidFill>
                  <a:srgbClr val="000000"/>
                </a:solidFill>
                <a:latin typeface="Arial"/>
                <a:ea typeface="Arial"/>
                <a:cs typeface="Arial"/>
                <a:sym typeface="Arial"/>
              </a:rPr>
              <a:t>Sept 17, 2017, Copenhagen flashflood</a:t>
            </a:r>
            <a:endParaRPr b="0" sz="1800" strike="noStrike">
              <a:solidFill>
                <a:srgbClr val="000000"/>
              </a:solidFill>
              <a:latin typeface="Cambria"/>
              <a:ea typeface="Cambria"/>
              <a:cs typeface="Cambria"/>
              <a:sym typeface="Cambria"/>
            </a:endParaRPr>
          </a:p>
        </p:txBody>
      </p:sp>
      <p:cxnSp>
        <p:nvCxnSpPr>
          <p:cNvPr id="980" name="Google Shape;980;p136"/>
          <p:cNvCxnSpPr/>
          <p:nvPr/>
        </p:nvCxnSpPr>
        <p:spPr>
          <a:xfrm rot="10800000">
            <a:off x="3200400" y="2743200"/>
            <a:ext cx="731520" cy="1371600"/>
          </a:xfrm>
          <a:prstGeom prst="straightConnector1">
            <a:avLst/>
          </a:prstGeom>
          <a:noFill/>
          <a:ln cap="flat" cmpd="sng" w="9525">
            <a:solidFill>
              <a:srgbClr val="000000"/>
            </a:solidFill>
            <a:prstDash val="solid"/>
            <a:round/>
            <a:headEnd len="sm" w="sm" type="none"/>
            <a:tailEnd len="med" w="med" type="triangle"/>
          </a:ln>
        </p:spPr>
      </p:cxnSp>
      <p:cxnSp>
        <p:nvCxnSpPr>
          <p:cNvPr id="981" name="Google Shape;981;p136"/>
          <p:cNvCxnSpPr/>
          <p:nvPr/>
        </p:nvCxnSpPr>
        <p:spPr>
          <a:xfrm rot="10800000">
            <a:off x="7040880" y="2651760"/>
            <a:ext cx="91440" cy="1463040"/>
          </a:xfrm>
          <a:prstGeom prst="straightConnector1">
            <a:avLst/>
          </a:prstGeom>
          <a:noFill/>
          <a:ln cap="flat" cmpd="sng" w="9525">
            <a:solidFill>
              <a:srgbClr val="000000"/>
            </a:solidFill>
            <a:prstDash val="solid"/>
            <a:round/>
            <a:headEnd len="sm" w="sm" type="none"/>
            <a:tailEnd len="med" w="med" type="triangle"/>
          </a:ln>
        </p:spPr>
      </p:cxnSp>
      <p:sp>
        <p:nvSpPr>
          <p:cNvPr id="982" name="Google Shape;982;p136"/>
          <p:cNvSpPr txBox="1"/>
          <p:nvPr/>
        </p:nvSpPr>
        <p:spPr>
          <a:xfrm>
            <a:off x="3072050" y="4557275"/>
            <a:ext cx="43143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Xiaohua Yang, HIRLAM-ALADIN ASM 2019</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37"/>
          <p:cNvSpPr/>
          <p:nvPr/>
        </p:nvSpPr>
        <p:spPr>
          <a:xfrm>
            <a:off x="1200240" y="3043440"/>
            <a:ext cx="7333920" cy="55188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1800" u="none" cap="none" strike="noStrike">
                <a:solidFill>
                  <a:srgbClr val="FF0000"/>
                </a:solidFill>
                <a:latin typeface="Arial"/>
                <a:ea typeface="Arial"/>
                <a:cs typeface="Arial"/>
                <a:sym typeface="Arial"/>
              </a:rPr>
              <a:t>Dilemma about assimilation window length &amp; cycling frequency</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988" name="Google Shape;988;p137"/>
          <p:cNvSpPr/>
          <p:nvPr/>
        </p:nvSpPr>
        <p:spPr>
          <a:xfrm>
            <a:off x="1713240" y="3596040"/>
            <a:ext cx="7332840" cy="85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37"/>
          <p:cNvSpPr/>
          <p:nvPr/>
        </p:nvSpPr>
        <p:spPr>
          <a:xfrm>
            <a:off x="500424" y="3431400"/>
            <a:ext cx="8355600" cy="85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400" u="none" cap="none" strike="noStrike">
                <a:solidFill>
                  <a:srgbClr val="0000FF"/>
                </a:solidFill>
                <a:latin typeface="Arial"/>
                <a:ea typeface="Arial"/>
                <a:cs typeface="Arial"/>
                <a:sym typeface="Arial"/>
              </a:rPr>
              <a:t>1h cycling clearly advantageous for dry surface parameters like MSLP/T2m</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1" i="0" lang="en" sz="1400" u="none" cap="none" strike="noStrike">
                <a:solidFill>
                  <a:srgbClr val="0000FF"/>
                </a:solidFill>
                <a:latin typeface="Arial"/>
                <a:ea typeface="Arial"/>
                <a:cs typeface="Arial"/>
                <a:sym typeface="Arial"/>
              </a:rPr>
              <a:t>But for cloud and precipitation, 1h cycling is less optimal compared to 2h/3h</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1" lang="en">
                <a:solidFill>
                  <a:srgbClr val="0000FF"/>
                </a:solidFill>
              </a:rPr>
              <a:t>Similar finding from test with 2.5 km Harmonie-arome (Yang and Randriamampianina, 2017)</a:t>
            </a:r>
            <a:endParaRPr b="0" i="0" sz="1800" u="none" cap="none" strike="noStrike">
              <a:solidFill>
                <a:srgbClr val="000000"/>
              </a:solidFill>
              <a:latin typeface="Cambria"/>
              <a:ea typeface="Cambria"/>
              <a:cs typeface="Cambria"/>
              <a:sym typeface="Cambria"/>
            </a:endParaRPr>
          </a:p>
        </p:txBody>
      </p:sp>
      <p:pic>
        <p:nvPicPr>
          <p:cNvPr id="990" name="Google Shape;990;p137"/>
          <p:cNvPicPr preferRelativeResize="0"/>
          <p:nvPr/>
        </p:nvPicPr>
        <p:blipFill rotWithShape="1">
          <a:blip r:embed="rId3">
            <a:alphaModFix/>
          </a:blip>
          <a:srcRect b="0" l="0" r="0" t="0"/>
          <a:stretch/>
        </p:blipFill>
        <p:spPr>
          <a:xfrm>
            <a:off x="4826520" y="76320"/>
            <a:ext cx="3869280" cy="2901960"/>
          </a:xfrm>
          <a:prstGeom prst="rect">
            <a:avLst/>
          </a:prstGeom>
          <a:noFill/>
          <a:ln>
            <a:noFill/>
          </a:ln>
        </p:spPr>
      </p:pic>
      <p:pic>
        <p:nvPicPr>
          <p:cNvPr id="991" name="Google Shape;991;p137"/>
          <p:cNvPicPr preferRelativeResize="0"/>
          <p:nvPr/>
        </p:nvPicPr>
        <p:blipFill rotWithShape="1">
          <a:blip r:embed="rId4">
            <a:alphaModFix/>
          </a:blip>
          <a:srcRect b="0" l="0" r="0" t="0"/>
          <a:stretch/>
        </p:blipFill>
        <p:spPr>
          <a:xfrm>
            <a:off x="221040" y="235440"/>
            <a:ext cx="4335480" cy="2666520"/>
          </a:xfrm>
          <a:prstGeom prst="rect">
            <a:avLst/>
          </a:prstGeom>
          <a:noFill/>
          <a:ln>
            <a:noFill/>
          </a:ln>
        </p:spPr>
      </p:pic>
      <p:sp>
        <p:nvSpPr>
          <p:cNvPr id="992" name="Google Shape;992;p137"/>
          <p:cNvSpPr/>
          <p:nvPr/>
        </p:nvSpPr>
        <p:spPr>
          <a:xfrm>
            <a:off x="3507480" y="198000"/>
            <a:ext cx="687960" cy="358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T2</a:t>
            </a:r>
            <a:endParaRPr b="0" i="0" sz="1800" u="none" cap="none" strike="noStrike">
              <a:solidFill>
                <a:srgbClr val="000000"/>
              </a:solidFill>
              <a:latin typeface="Cambria"/>
              <a:ea typeface="Cambria"/>
              <a:cs typeface="Cambria"/>
              <a:sym typeface="Cambria"/>
            </a:endParaRPr>
          </a:p>
        </p:txBody>
      </p:sp>
      <p:sp>
        <p:nvSpPr>
          <p:cNvPr id="993" name="Google Shape;993;p137"/>
          <p:cNvSpPr/>
          <p:nvPr/>
        </p:nvSpPr>
        <p:spPr>
          <a:xfrm>
            <a:off x="7965000" y="122040"/>
            <a:ext cx="687960" cy="358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Rain</a:t>
            </a:r>
            <a:endParaRPr b="0" i="0" sz="1800" u="none" cap="none" strike="noStrike">
              <a:solidFill>
                <a:srgbClr val="000000"/>
              </a:solidFill>
              <a:latin typeface="Cambria"/>
              <a:ea typeface="Cambria"/>
              <a:cs typeface="Cambria"/>
              <a:sym typeface="Cambria"/>
            </a:endParaRPr>
          </a:p>
        </p:txBody>
      </p:sp>
      <p:sp>
        <p:nvSpPr>
          <p:cNvPr id="994" name="Google Shape;994;p137"/>
          <p:cNvSpPr/>
          <p:nvPr/>
        </p:nvSpPr>
        <p:spPr>
          <a:xfrm>
            <a:off x="877680" y="1157760"/>
            <a:ext cx="1369440" cy="85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800" u="none" cap="none" strike="noStrike">
                <a:solidFill>
                  <a:srgbClr val="FF0000"/>
                </a:solidFill>
                <a:latin typeface="Arial"/>
                <a:ea typeface="Arial"/>
                <a:cs typeface="Arial"/>
                <a:sym typeface="Arial"/>
              </a:rPr>
              <a:t>1h cycling</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1" i="0" lang="en" sz="1800" u="none" cap="none" strike="noStrike">
                <a:solidFill>
                  <a:srgbClr val="00FF00"/>
                </a:solidFill>
                <a:latin typeface="Arial"/>
                <a:ea typeface="Arial"/>
                <a:cs typeface="Arial"/>
                <a:sym typeface="Arial"/>
              </a:rPr>
              <a:t>2h cycling</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1" i="0" lang="en" sz="1800" u="none" cap="none" strike="noStrike">
                <a:solidFill>
                  <a:srgbClr val="0000FF"/>
                </a:solidFill>
                <a:latin typeface="Arial"/>
                <a:ea typeface="Arial"/>
                <a:cs typeface="Arial"/>
                <a:sym typeface="Arial"/>
              </a:rPr>
              <a:t>3h cycling</a:t>
            </a:r>
            <a:endParaRPr b="0" i="0" sz="1800" u="none" cap="none" strike="noStrike">
              <a:solidFill>
                <a:srgbClr val="000000"/>
              </a:solidFill>
              <a:latin typeface="Cambria"/>
              <a:ea typeface="Cambria"/>
              <a:cs typeface="Cambria"/>
              <a:sym typeface="Cambria"/>
            </a:endParaRPr>
          </a:p>
        </p:txBody>
      </p:sp>
      <p:sp>
        <p:nvSpPr>
          <p:cNvPr id="995" name="Google Shape;995;p137"/>
          <p:cNvSpPr/>
          <p:nvPr/>
        </p:nvSpPr>
        <p:spPr>
          <a:xfrm>
            <a:off x="58320" y="179640"/>
            <a:ext cx="1352160" cy="358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Std &amp; bias</a:t>
            </a:r>
            <a:endParaRPr b="0" i="0" sz="1800" u="none" cap="none" strike="noStrike">
              <a:solidFill>
                <a:srgbClr val="000000"/>
              </a:solidFill>
              <a:latin typeface="Cambria"/>
              <a:ea typeface="Cambria"/>
              <a:cs typeface="Cambria"/>
              <a:sym typeface="Cambria"/>
            </a:endParaRPr>
          </a:p>
        </p:txBody>
      </p:sp>
      <p:sp>
        <p:nvSpPr>
          <p:cNvPr id="996" name="Google Shape;996;p137"/>
          <p:cNvSpPr/>
          <p:nvPr/>
        </p:nvSpPr>
        <p:spPr>
          <a:xfrm>
            <a:off x="5221800" y="198000"/>
            <a:ext cx="687960" cy="358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KSS</a:t>
            </a:r>
            <a:endParaRPr b="0" i="0" sz="1800" u="none" cap="none" strike="noStrike">
              <a:solidFill>
                <a:srgbClr val="000000"/>
              </a:solidFill>
              <a:latin typeface="Cambria"/>
              <a:ea typeface="Cambria"/>
              <a:cs typeface="Cambria"/>
              <a:sym typeface="Cambria"/>
            </a:endParaRPr>
          </a:p>
        </p:txBody>
      </p:sp>
      <p:sp>
        <p:nvSpPr>
          <p:cNvPr id="997" name="Google Shape;997;p137"/>
          <p:cNvSpPr txBox="1"/>
          <p:nvPr/>
        </p:nvSpPr>
        <p:spPr>
          <a:xfrm>
            <a:off x="3072050" y="4557275"/>
            <a:ext cx="43143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Xiaohua Yang, HIRLAM-ALADIN ASM 2019</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p138"/>
          <p:cNvPicPr preferRelativeResize="0"/>
          <p:nvPr/>
        </p:nvPicPr>
        <p:blipFill rotWithShape="1">
          <a:blip r:embed="rId3">
            <a:alphaModFix/>
          </a:blip>
          <a:srcRect b="0" l="0" r="0" t="0"/>
          <a:stretch/>
        </p:blipFill>
        <p:spPr>
          <a:xfrm>
            <a:off x="98280" y="1199520"/>
            <a:ext cx="7246440" cy="3245760"/>
          </a:xfrm>
          <a:prstGeom prst="rect">
            <a:avLst/>
          </a:prstGeom>
          <a:noFill/>
          <a:ln>
            <a:noFill/>
          </a:ln>
        </p:spPr>
      </p:pic>
      <p:sp>
        <p:nvSpPr>
          <p:cNvPr id="1003" name="Google Shape;1003;p138"/>
          <p:cNvSpPr/>
          <p:nvPr/>
        </p:nvSpPr>
        <p:spPr>
          <a:xfrm>
            <a:off x="1021320" y="144000"/>
            <a:ext cx="7973280" cy="80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COMEPS-nowcasting: </a:t>
            </a:r>
            <a:endParaRPr i="0" sz="2400" u="none" cap="none" strike="noStrike">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Sub-hourly analysis</a:t>
            </a:r>
            <a:r>
              <a:rPr b="1" lang="en" sz="2400">
                <a:solidFill>
                  <a:srgbClr val="0000FF"/>
                </a:solidFill>
                <a:latin typeface="Comfortaa"/>
                <a:ea typeface="Comfortaa"/>
                <a:cs typeface="Comfortaa"/>
                <a:sym typeface="Comfortaa"/>
              </a:rPr>
              <a:t>, on </a:t>
            </a:r>
            <a:r>
              <a:rPr b="1" i="0" lang="en" sz="2400" u="none" cap="none" strike="noStrike">
                <a:solidFill>
                  <a:srgbClr val="0000FF"/>
                </a:solidFill>
                <a:latin typeface="Comfortaa"/>
                <a:ea typeface="Comfortaa"/>
                <a:cs typeface="Comfortaa"/>
                <a:sym typeface="Comfortaa"/>
              </a:rPr>
              <a:t>overlapped windows</a:t>
            </a:r>
            <a:endParaRPr i="0" sz="2400" u="none" cap="none" strike="noStrike">
              <a:solidFill>
                <a:srgbClr val="0000FF"/>
              </a:solidFill>
              <a:latin typeface="Comfortaa"/>
              <a:ea typeface="Comfortaa"/>
              <a:cs typeface="Comfortaa"/>
              <a:sym typeface="Comfortaa"/>
            </a:endParaRPr>
          </a:p>
        </p:txBody>
      </p:sp>
      <p:sp>
        <p:nvSpPr>
          <p:cNvPr id="1004" name="Google Shape;1004;p138"/>
          <p:cNvSpPr/>
          <p:nvPr/>
        </p:nvSpPr>
        <p:spPr>
          <a:xfrm>
            <a:off x="6825960" y="2601720"/>
            <a:ext cx="2409480" cy="21049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Sub-hourly launch</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1h to 2h window</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Update each 10 m</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Elapse time 15 m</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&lt; 30 m after obs</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1005" name="Google Shape;1005;p138"/>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pic>
        <p:nvPicPr>
          <p:cNvPr id="1010" name="Google Shape;1010;p139"/>
          <p:cNvPicPr preferRelativeResize="0"/>
          <p:nvPr/>
        </p:nvPicPr>
        <p:blipFill rotWithShape="1">
          <a:blip r:embed="rId3">
            <a:alphaModFix/>
          </a:blip>
          <a:srcRect b="27943" l="24546" r="37403" t="0"/>
          <a:stretch/>
        </p:blipFill>
        <p:spPr>
          <a:xfrm>
            <a:off x="951100" y="47650"/>
            <a:ext cx="2198550" cy="2209175"/>
          </a:xfrm>
          <a:prstGeom prst="rect">
            <a:avLst/>
          </a:prstGeom>
          <a:noFill/>
          <a:ln>
            <a:noFill/>
          </a:ln>
        </p:spPr>
      </p:pic>
      <p:pic>
        <p:nvPicPr>
          <p:cNvPr id="1011" name="Google Shape;1011;p139"/>
          <p:cNvPicPr preferRelativeResize="0"/>
          <p:nvPr/>
        </p:nvPicPr>
        <p:blipFill rotWithShape="1">
          <a:blip r:embed="rId4">
            <a:alphaModFix/>
          </a:blip>
          <a:srcRect b="28166" l="28274" r="36934" t="0"/>
          <a:stretch/>
        </p:blipFill>
        <p:spPr>
          <a:xfrm>
            <a:off x="3629725" y="97750"/>
            <a:ext cx="2040049" cy="2155451"/>
          </a:xfrm>
          <a:prstGeom prst="rect">
            <a:avLst/>
          </a:prstGeom>
          <a:noFill/>
          <a:ln>
            <a:noFill/>
          </a:ln>
        </p:spPr>
      </p:pic>
      <p:pic>
        <p:nvPicPr>
          <p:cNvPr id="1012" name="Google Shape;1012;p139"/>
          <p:cNvPicPr preferRelativeResize="0"/>
          <p:nvPr/>
        </p:nvPicPr>
        <p:blipFill rotWithShape="1">
          <a:blip r:embed="rId5">
            <a:alphaModFix/>
          </a:blip>
          <a:srcRect b="28171" l="27111" r="37877" t="0"/>
          <a:stretch/>
        </p:blipFill>
        <p:spPr>
          <a:xfrm>
            <a:off x="6043475" y="44025"/>
            <a:ext cx="2198550" cy="2209175"/>
          </a:xfrm>
          <a:prstGeom prst="rect">
            <a:avLst/>
          </a:prstGeom>
          <a:noFill/>
          <a:ln>
            <a:noFill/>
          </a:ln>
        </p:spPr>
      </p:pic>
      <p:pic>
        <p:nvPicPr>
          <p:cNvPr id="1013" name="Google Shape;1013;p139"/>
          <p:cNvPicPr preferRelativeResize="0"/>
          <p:nvPr/>
        </p:nvPicPr>
        <p:blipFill rotWithShape="1">
          <a:blip r:embed="rId6">
            <a:alphaModFix/>
          </a:blip>
          <a:srcRect b="26680" l="25128" r="36687" t="0"/>
          <a:stretch/>
        </p:blipFill>
        <p:spPr>
          <a:xfrm>
            <a:off x="951100" y="2579350"/>
            <a:ext cx="2125676" cy="1849351"/>
          </a:xfrm>
          <a:prstGeom prst="rect">
            <a:avLst/>
          </a:prstGeom>
          <a:noFill/>
          <a:ln>
            <a:noFill/>
          </a:ln>
        </p:spPr>
      </p:pic>
      <p:pic>
        <p:nvPicPr>
          <p:cNvPr id="1014" name="Google Shape;1014;p139"/>
          <p:cNvPicPr preferRelativeResize="0"/>
          <p:nvPr/>
        </p:nvPicPr>
        <p:blipFill rotWithShape="1">
          <a:blip r:embed="rId7">
            <a:alphaModFix/>
          </a:blip>
          <a:srcRect b="27347" l="25046" r="35659" t="4060"/>
          <a:stretch/>
        </p:blipFill>
        <p:spPr>
          <a:xfrm>
            <a:off x="3507525" y="2666000"/>
            <a:ext cx="2125676" cy="1762699"/>
          </a:xfrm>
          <a:prstGeom prst="rect">
            <a:avLst/>
          </a:prstGeom>
          <a:noFill/>
          <a:ln>
            <a:noFill/>
          </a:ln>
        </p:spPr>
      </p:pic>
      <p:pic>
        <p:nvPicPr>
          <p:cNvPr id="1015" name="Google Shape;1015;p139"/>
          <p:cNvPicPr preferRelativeResize="0"/>
          <p:nvPr/>
        </p:nvPicPr>
        <p:blipFill rotWithShape="1">
          <a:blip r:embed="rId8">
            <a:alphaModFix/>
          </a:blip>
          <a:srcRect b="27446" l="21470" r="38448" t="0"/>
          <a:stretch/>
        </p:blipFill>
        <p:spPr>
          <a:xfrm>
            <a:off x="5844100" y="2413275"/>
            <a:ext cx="2397926" cy="2032449"/>
          </a:xfrm>
          <a:prstGeom prst="rect">
            <a:avLst/>
          </a:prstGeom>
          <a:noFill/>
          <a:ln>
            <a:noFill/>
          </a:ln>
        </p:spPr>
      </p:pic>
      <p:sp>
        <p:nvSpPr>
          <p:cNvPr id="1016" name="Google Shape;1016;p139"/>
          <p:cNvSpPr txBox="1"/>
          <p:nvPr/>
        </p:nvSpPr>
        <p:spPr>
          <a:xfrm>
            <a:off x="3051675" y="2181500"/>
            <a:ext cx="5889900" cy="6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2018.06.01   14/15/16/17/18/19</a:t>
            </a:r>
            <a:endParaRPr b="1" sz="1800"/>
          </a:p>
        </p:txBody>
      </p:sp>
      <p:sp>
        <p:nvSpPr>
          <p:cNvPr id="1017" name="Google Shape;1017;p139"/>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Synop, radar, ground based GPS, crowdsourcing, all sky radiance... ...</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id="1022" name="Google Shape;1022;p140"/>
          <p:cNvPicPr preferRelativeResize="0"/>
          <p:nvPr/>
        </p:nvPicPr>
        <p:blipFill rotWithShape="1">
          <a:blip r:embed="rId3">
            <a:alphaModFix/>
          </a:blip>
          <a:srcRect b="0" l="0" r="0" t="0"/>
          <a:stretch/>
        </p:blipFill>
        <p:spPr>
          <a:xfrm>
            <a:off x="251280" y="1051560"/>
            <a:ext cx="7246440" cy="3245760"/>
          </a:xfrm>
          <a:prstGeom prst="rect">
            <a:avLst/>
          </a:prstGeom>
          <a:noFill/>
          <a:ln>
            <a:noFill/>
          </a:ln>
        </p:spPr>
      </p:pic>
      <p:sp>
        <p:nvSpPr>
          <p:cNvPr id="1023" name="Google Shape;1023;p140"/>
          <p:cNvSpPr/>
          <p:nvPr/>
        </p:nvSpPr>
        <p:spPr>
          <a:xfrm>
            <a:off x="723600" y="343800"/>
            <a:ext cx="7973280" cy="801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2400" u="none" cap="none" strike="noStrike">
                <a:solidFill>
                  <a:srgbClr val="0000FF"/>
                </a:solidFill>
                <a:latin typeface="Comfortaa"/>
                <a:ea typeface="Comfortaa"/>
                <a:cs typeface="Comfortaa"/>
                <a:sym typeface="Comfortaa"/>
              </a:rPr>
              <a:t>Partially connected adjacent suites</a:t>
            </a:r>
            <a:endParaRPr i="0" sz="1800" u="none" cap="none" strike="noStrike">
              <a:solidFill>
                <a:srgbClr val="0000FF"/>
              </a:solidFill>
              <a:latin typeface="Comfortaa"/>
              <a:ea typeface="Comfortaa"/>
              <a:cs typeface="Comfortaa"/>
              <a:sym typeface="Comfortaa"/>
            </a:endParaRPr>
          </a:p>
        </p:txBody>
      </p:sp>
      <p:sp>
        <p:nvSpPr>
          <p:cNvPr id="1024" name="Google Shape;1024;p140"/>
          <p:cNvSpPr/>
          <p:nvPr/>
        </p:nvSpPr>
        <p:spPr>
          <a:xfrm>
            <a:off x="6949440" y="1319400"/>
            <a:ext cx="2194920" cy="1699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Sub-hourly suite</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00"/>
                </a:solidFill>
                <a:latin typeface="Cambria"/>
                <a:ea typeface="Cambria"/>
                <a:cs typeface="Cambria"/>
                <a:sym typeface="Cambria"/>
              </a:rPr>
              <a:t>1h to 2h window</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99"/>
                </a:solidFill>
                <a:latin typeface="Cambria"/>
                <a:ea typeface="Cambria"/>
                <a:cs typeface="Cambria"/>
                <a:sym typeface="Cambria"/>
              </a:rPr>
              <a:t>Partial connection via surface DA</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99"/>
                </a:solidFill>
                <a:latin typeface="Cambria"/>
                <a:ea typeface="Cambria"/>
                <a:cs typeface="Cambria"/>
                <a:sym typeface="Cambria"/>
              </a:rPr>
              <a:t>Separation of</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0" i="0" lang="en" sz="1800" u="none" cap="none" strike="noStrike">
                <a:solidFill>
                  <a:srgbClr val="000099"/>
                </a:solidFill>
                <a:latin typeface="Cambria"/>
                <a:ea typeface="Cambria"/>
                <a:cs typeface="Cambria"/>
                <a:sym typeface="Cambria"/>
              </a:rPr>
              <a:t>BG/FG in VAR?</a:t>
            </a:r>
            <a:endParaRPr b="0" i="0" sz="1800" u="none" cap="none" strike="noStrike">
              <a:solidFill>
                <a:srgbClr val="000000"/>
              </a:solidFill>
              <a:latin typeface="Cambria"/>
              <a:ea typeface="Cambria"/>
              <a:cs typeface="Cambria"/>
              <a:sym typeface="Cambria"/>
            </a:endParaRPr>
          </a:p>
        </p:txBody>
      </p:sp>
      <p:sp>
        <p:nvSpPr>
          <p:cNvPr id="1025" name="Google Shape;1025;p140"/>
          <p:cNvSpPr/>
          <p:nvPr/>
        </p:nvSpPr>
        <p:spPr>
          <a:xfrm>
            <a:off x="2834640" y="1828800"/>
            <a:ext cx="639720" cy="456840"/>
          </a:xfrm>
          <a:custGeom>
            <a:rect b="b" l="l" r="r" t="t"/>
            <a:pathLst>
              <a:path extrusionOk="0" h="21600" w="21600">
                <a:moveTo>
                  <a:pt x="0" y="0"/>
                </a:moveTo>
                <a:lnTo>
                  <a:pt x="21600" y="21600"/>
                </a:lnTo>
              </a:path>
            </a:pathLst>
          </a:custGeom>
          <a:noFill/>
          <a:ln cap="flat" cmpd="sng" w="9525">
            <a:solidFill>
              <a:srgbClr val="000000"/>
            </a:solidFill>
            <a:prstDash val="solid"/>
            <a:round/>
            <a:headEnd len="sm" w="sm" type="none"/>
            <a:tailEnd len="med" w="med" type="triangle"/>
          </a:ln>
        </p:spPr>
      </p:sp>
      <p:sp>
        <p:nvSpPr>
          <p:cNvPr id="1026" name="Google Shape;1026;p140"/>
          <p:cNvSpPr/>
          <p:nvPr/>
        </p:nvSpPr>
        <p:spPr>
          <a:xfrm>
            <a:off x="4023360" y="2743200"/>
            <a:ext cx="548280" cy="365400"/>
          </a:xfrm>
          <a:custGeom>
            <a:rect b="b" l="l" r="r" t="t"/>
            <a:pathLst>
              <a:path extrusionOk="0" h="21600" w="21600">
                <a:moveTo>
                  <a:pt x="0" y="0"/>
                </a:moveTo>
                <a:lnTo>
                  <a:pt x="21600" y="21600"/>
                </a:lnTo>
              </a:path>
            </a:pathLst>
          </a:custGeom>
          <a:noFill/>
          <a:ln cap="flat" cmpd="sng" w="9525">
            <a:solidFill>
              <a:srgbClr val="000000"/>
            </a:solidFill>
            <a:prstDash val="solid"/>
            <a:round/>
            <a:headEnd len="sm" w="sm" type="none"/>
            <a:tailEnd len="med" w="med" type="triangle"/>
          </a:ln>
        </p:spPr>
      </p:sp>
      <p:sp>
        <p:nvSpPr>
          <p:cNvPr id="1027" name="Google Shape;1027;p140"/>
          <p:cNvSpPr/>
          <p:nvPr/>
        </p:nvSpPr>
        <p:spPr>
          <a:xfrm>
            <a:off x="3474720" y="2311200"/>
            <a:ext cx="412920" cy="365400"/>
          </a:xfrm>
          <a:custGeom>
            <a:rect b="b" l="l" r="r" t="t"/>
            <a:pathLst>
              <a:path extrusionOk="0" h="21600" w="21600">
                <a:moveTo>
                  <a:pt x="0" y="0"/>
                </a:moveTo>
                <a:lnTo>
                  <a:pt x="21600" y="21600"/>
                </a:lnTo>
              </a:path>
            </a:pathLst>
          </a:custGeom>
          <a:noFill/>
          <a:ln cap="flat" cmpd="sng" w="9525">
            <a:solidFill>
              <a:srgbClr val="000000"/>
            </a:solidFill>
            <a:prstDash val="solid"/>
            <a:round/>
            <a:headEnd len="sm" w="sm" type="none"/>
            <a:tailEnd len="med" w="med" type="triangle"/>
          </a:ln>
        </p:spPr>
      </p:sp>
      <p:sp>
        <p:nvSpPr>
          <p:cNvPr id="1028" name="Google Shape;1028;p140"/>
          <p:cNvSpPr/>
          <p:nvPr/>
        </p:nvSpPr>
        <p:spPr>
          <a:xfrm>
            <a:off x="4635360" y="3139200"/>
            <a:ext cx="548280" cy="365400"/>
          </a:xfrm>
          <a:custGeom>
            <a:rect b="b" l="l" r="r" t="t"/>
            <a:pathLst>
              <a:path extrusionOk="0" h="21600" w="21600">
                <a:moveTo>
                  <a:pt x="0" y="0"/>
                </a:moveTo>
                <a:lnTo>
                  <a:pt x="21600" y="21600"/>
                </a:lnTo>
              </a:path>
            </a:pathLst>
          </a:custGeom>
          <a:noFill/>
          <a:ln cap="flat" cmpd="sng" w="9525">
            <a:solidFill>
              <a:srgbClr val="000000"/>
            </a:solidFill>
            <a:prstDash val="solid"/>
            <a:round/>
            <a:headEnd len="sm" w="sm" type="none"/>
            <a:tailEnd len="med" w="med" type="triangle"/>
          </a:ln>
        </p:spPr>
      </p:sp>
      <p:sp>
        <p:nvSpPr>
          <p:cNvPr id="1029" name="Google Shape;1029;p140"/>
          <p:cNvSpPr/>
          <p:nvPr/>
        </p:nvSpPr>
        <p:spPr>
          <a:xfrm>
            <a:off x="2259360" y="1411200"/>
            <a:ext cx="548280" cy="365400"/>
          </a:xfrm>
          <a:custGeom>
            <a:rect b="b" l="l" r="r" t="t"/>
            <a:pathLst>
              <a:path extrusionOk="0" h="21600" w="21600">
                <a:moveTo>
                  <a:pt x="0" y="0"/>
                </a:moveTo>
                <a:lnTo>
                  <a:pt x="21600" y="21600"/>
                </a:lnTo>
              </a:path>
            </a:pathLst>
          </a:custGeom>
          <a:noFill/>
          <a:ln cap="flat" cmpd="sng" w="9525">
            <a:solidFill>
              <a:srgbClr val="000000"/>
            </a:solidFill>
            <a:prstDash val="solid"/>
            <a:round/>
            <a:headEnd len="sm" w="sm" type="none"/>
            <a:tailEnd len="med" w="med" type="triangle"/>
          </a:ln>
        </p:spPr>
      </p:sp>
      <p:sp>
        <p:nvSpPr>
          <p:cNvPr id="1030" name="Google Shape;1030;p140"/>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41"/>
          <p:cNvSpPr/>
          <p:nvPr/>
        </p:nvSpPr>
        <p:spPr>
          <a:xfrm>
            <a:off x="4533120" y="2664000"/>
            <a:ext cx="7344000" cy="8564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41"/>
          <p:cNvSpPr/>
          <p:nvPr/>
        </p:nvSpPr>
        <p:spPr>
          <a:xfrm>
            <a:off x="6028200" y="3620880"/>
            <a:ext cx="7344000" cy="8564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7" name="Google Shape;1037;p141"/>
          <p:cNvPicPr preferRelativeResize="0"/>
          <p:nvPr/>
        </p:nvPicPr>
        <p:blipFill rotWithShape="1">
          <a:blip r:embed="rId3">
            <a:alphaModFix/>
          </a:blip>
          <a:srcRect b="0" l="0" r="0" t="14683"/>
          <a:stretch/>
        </p:blipFill>
        <p:spPr>
          <a:xfrm>
            <a:off x="4736300" y="2788475"/>
            <a:ext cx="3615226" cy="1905450"/>
          </a:xfrm>
          <a:prstGeom prst="rect">
            <a:avLst/>
          </a:prstGeom>
          <a:noFill/>
          <a:ln>
            <a:noFill/>
          </a:ln>
        </p:spPr>
      </p:pic>
      <p:sp>
        <p:nvSpPr>
          <p:cNvPr id="1038" name="Google Shape;1038;p141"/>
          <p:cNvSpPr/>
          <p:nvPr/>
        </p:nvSpPr>
        <p:spPr>
          <a:xfrm>
            <a:off x="5204520" y="3259800"/>
            <a:ext cx="7344000" cy="85644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400" strike="noStrike">
                <a:solidFill>
                  <a:srgbClr val="000000"/>
                </a:solidFill>
                <a:latin typeface="Arial"/>
                <a:ea typeface="Arial"/>
                <a:cs typeface="Arial"/>
                <a:sym typeface="Arial"/>
              </a:rPr>
              <a:t>1h Precipitation, ETS</a:t>
            </a:r>
            <a:endParaRPr b="0" sz="1800" strike="noStrike">
              <a:solidFill>
                <a:srgbClr val="000000"/>
              </a:solidFill>
              <a:latin typeface="Cambria"/>
              <a:ea typeface="Cambria"/>
              <a:cs typeface="Cambria"/>
              <a:sym typeface="Cambria"/>
            </a:endParaRPr>
          </a:p>
        </p:txBody>
      </p:sp>
      <p:sp>
        <p:nvSpPr>
          <p:cNvPr id="1039" name="Google Shape;1039;p141"/>
          <p:cNvSpPr/>
          <p:nvPr/>
        </p:nvSpPr>
        <p:spPr>
          <a:xfrm>
            <a:off x="6628610" y="1622815"/>
            <a:ext cx="24384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400" strike="noStrike">
                <a:solidFill>
                  <a:srgbClr val="FF0000"/>
                </a:solidFill>
                <a:latin typeface="Arial"/>
                <a:ea typeface="Arial"/>
                <a:cs typeface="Arial"/>
                <a:sym typeface="Arial"/>
              </a:rPr>
              <a:t>1 hour cycling</a:t>
            </a:r>
            <a:endParaRPr b="0" sz="1800"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1" lang="en" sz="1400" strike="noStrike">
                <a:solidFill>
                  <a:srgbClr val="00FF00"/>
                </a:solidFill>
                <a:latin typeface="Arial"/>
                <a:ea typeface="Arial"/>
                <a:cs typeface="Arial"/>
                <a:sym typeface="Arial"/>
              </a:rPr>
              <a:t>2 hour cycling, parallel</a:t>
            </a:r>
            <a:endParaRPr b="0" sz="1800"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rPr b="1" lang="en" sz="1400" strike="noStrike">
                <a:solidFill>
                  <a:srgbClr val="0000FF"/>
                </a:solidFill>
                <a:latin typeface="Arial"/>
                <a:ea typeface="Arial"/>
                <a:cs typeface="Arial"/>
                <a:sym typeface="Arial"/>
              </a:rPr>
              <a:t>2 hour cycling, </a:t>
            </a:r>
            <a:endParaRPr b="1" sz="1400" strike="noStrike">
              <a:solidFill>
                <a:srgbClr val="0000FF"/>
              </a:solidFill>
              <a:latin typeface="Arial"/>
              <a:ea typeface="Arial"/>
              <a:cs typeface="Arial"/>
              <a:sym typeface="Arial"/>
            </a:endParaRPr>
          </a:p>
          <a:p>
            <a:pPr indent="0" lvl="0" marL="0" marR="0" rtl="0" algn="l">
              <a:lnSpc>
                <a:spcPct val="100000"/>
              </a:lnSpc>
              <a:spcBef>
                <a:spcPts val="0"/>
              </a:spcBef>
              <a:spcAft>
                <a:spcPts val="0"/>
              </a:spcAft>
              <a:buNone/>
            </a:pPr>
            <a:r>
              <a:rPr b="1" lang="en">
                <a:solidFill>
                  <a:srgbClr val="0000FF"/>
                </a:solidFill>
              </a:rPr>
              <a:t>partially </a:t>
            </a:r>
            <a:r>
              <a:rPr b="1" lang="en" sz="1400" strike="noStrike">
                <a:solidFill>
                  <a:srgbClr val="0000FF"/>
                </a:solidFill>
                <a:latin typeface="Arial"/>
                <a:ea typeface="Arial"/>
                <a:cs typeface="Arial"/>
                <a:sym typeface="Arial"/>
              </a:rPr>
              <a:t>connected</a:t>
            </a:r>
            <a:endParaRPr b="0" sz="1800" strike="noStrike">
              <a:solidFill>
                <a:srgbClr val="000000"/>
              </a:solidFill>
              <a:latin typeface="Cambria"/>
              <a:ea typeface="Cambria"/>
              <a:cs typeface="Cambria"/>
              <a:sym typeface="Cambria"/>
            </a:endParaRPr>
          </a:p>
        </p:txBody>
      </p:sp>
      <p:pic>
        <p:nvPicPr>
          <p:cNvPr id="1040" name="Google Shape;1040;p141"/>
          <p:cNvPicPr preferRelativeResize="0"/>
          <p:nvPr/>
        </p:nvPicPr>
        <p:blipFill rotWithShape="1">
          <a:blip r:embed="rId4">
            <a:alphaModFix/>
          </a:blip>
          <a:srcRect b="0" l="0" r="0" t="10426"/>
          <a:stretch/>
        </p:blipFill>
        <p:spPr>
          <a:xfrm>
            <a:off x="2644850" y="278825"/>
            <a:ext cx="3983750" cy="2284750"/>
          </a:xfrm>
          <a:prstGeom prst="rect">
            <a:avLst/>
          </a:prstGeom>
          <a:noFill/>
          <a:ln>
            <a:noFill/>
          </a:ln>
        </p:spPr>
      </p:pic>
      <p:sp>
        <p:nvSpPr>
          <p:cNvPr id="1041" name="Google Shape;1041;p141"/>
          <p:cNvSpPr/>
          <p:nvPr/>
        </p:nvSpPr>
        <p:spPr>
          <a:xfrm>
            <a:off x="5270760" y="893160"/>
            <a:ext cx="7344000" cy="85644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400" strike="noStrike">
                <a:solidFill>
                  <a:srgbClr val="000000"/>
                </a:solidFill>
                <a:latin typeface="Arial"/>
                <a:ea typeface="Arial"/>
                <a:cs typeface="Arial"/>
                <a:sym typeface="Arial"/>
              </a:rPr>
              <a:t>T2M, std&amp;bias</a:t>
            </a:r>
            <a:endParaRPr b="0" sz="1800" strike="noStrike">
              <a:solidFill>
                <a:srgbClr val="000000"/>
              </a:solidFill>
              <a:latin typeface="Cambria"/>
              <a:ea typeface="Cambria"/>
              <a:cs typeface="Cambria"/>
              <a:sym typeface="Cambria"/>
            </a:endParaRPr>
          </a:p>
        </p:txBody>
      </p:sp>
      <p:pic>
        <p:nvPicPr>
          <p:cNvPr id="1042" name="Google Shape;1042;p141"/>
          <p:cNvPicPr preferRelativeResize="0"/>
          <p:nvPr/>
        </p:nvPicPr>
        <p:blipFill rotWithShape="1">
          <a:blip r:embed="rId5">
            <a:alphaModFix/>
          </a:blip>
          <a:srcRect b="0" l="0" r="0" t="12503"/>
          <a:stretch/>
        </p:blipFill>
        <p:spPr>
          <a:xfrm>
            <a:off x="320075" y="2788475"/>
            <a:ext cx="3322275" cy="1905450"/>
          </a:xfrm>
          <a:prstGeom prst="rect">
            <a:avLst/>
          </a:prstGeom>
          <a:noFill/>
          <a:ln>
            <a:noFill/>
          </a:ln>
        </p:spPr>
      </p:pic>
      <p:sp>
        <p:nvSpPr>
          <p:cNvPr id="1043" name="Google Shape;1043;p141"/>
          <p:cNvSpPr/>
          <p:nvPr/>
        </p:nvSpPr>
        <p:spPr>
          <a:xfrm>
            <a:off x="632520" y="2899800"/>
            <a:ext cx="7344000" cy="85644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400" strike="noStrike">
                <a:solidFill>
                  <a:srgbClr val="000000"/>
                </a:solidFill>
                <a:latin typeface="Arial"/>
                <a:ea typeface="Arial"/>
                <a:cs typeface="Arial"/>
                <a:sym typeface="Arial"/>
              </a:rPr>
              <a:t>Cloud, ETS</a:t>
            </a:r>
            <a:endParaRPr b="0" sz="1800" strike="noStrike">
              <a:solidFill>
                <a:srgbClr val="000000"/>
              </a:solidFill>
              <a:latin typeface="Cambria"/>
              <a:ea typeface="Cambria"/>
              <a:cs typeface="Cambria"/>
              <a:sym typeface="Cambria"/>
            </a:endParaRPr>
          </a:p>
        </p:txBody>
      </p:sp>
      <p:sp>
        <p:nvSpPr>
          <p:cNvPr id="1044" name="Google Shape;1044;p141"/>
          <p:cNvSpPr txBox="1"/>
          <p:nvPr/>
        </p:nvSpPr>
        <p:spPr>
          <a:xfrm>
            <a:off x="191275" y="1419775"/>
            <a:ext cx="73455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Partial coupling</a:t>
            </a:r>
            <a:endParaRPr b="1" sz="1800">
              <a:solidFill>
                <a:srgbClr val="FF0000"/>
              </a:solidFill>
            </a:endParaRPr>
          </a:p>
          <a:p>
            <a:pPr indent="0" lvl="0" marL="0" rtl="0" algn="l">
              <a:spcBef>
                <a:spcPts val="0"/>
              </a:spcBef>
              <a:spcAft>
                <a:spcPts val="0"/>
              </a:spcAft>
              <a:buNone/>
            </a:pPr>
            <a:r>
              <a:rPr b="1" lang="en" sz="1800">
                <a:solidFill>
                  <a:srgbClr val="FF0000"/>
                </a:solidFill>
              </a:rPr>
              <a:t>between adjacent suites</a:t>
            </a:r>
            <a:endParaRPr b="1" sz="1800">
              <a:solidFill>
                <a:srgbClr val="FF0000"/>
              </a:solidFill>
            </a:endParaRPr>
          </a:p>
        </p:txBody>
      </p:sp>
      <p:sp>
        <p:nvSpPr>
          <p:cNvPr id="1045" name="Google Shape;1045;p141"/>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t1" id="474" name="Google Shape;474;p106"/>
          <p:cNvPicPr preferRelativeResize="0"/>
          <p:nvPr/>
        </p:nvPicPr>
        <p:blipFill>
          <a:blip r:embed="rId3">
            <a:alphaModFix/>
          </a:blip>
          <a:stretch>
            <a:fillRect/>
          </a:stretch>
        </p:blipFill>
        <p:spPr>
          <a:xfrm>
            <a:off x="347725" y="0"/>
            <a:ext cx="8491476" cy="5143501"/>
          </a:xfrm>
          <a:prstGeom prst="rect">
            <a:avLst/>
          </a:prstGeom>
          <a:noFill/>
          <a:ln>
            <a:noFill/>
          </a:ln>
        </p:spPr>
      </p:pic>
      <p:sp>
        <p:nvSpPr>
          <p:cNvPr id="475" name="Google Shape;475;p106"/>
          <p:cNvSpPr txBox="1"/>
          <p:nvPr/>
        </p:nvSpPr>
        <p:spPr>
          <a:xfrm>
            <a:off x="7280225" y="3569725"/>
            <a:ext cx="73698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(Roger R)</a:t>
            </a:r>
            <a:endParaRPr b="1">
              <a:solidFill>
                <a:srgbClr val="0000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42"/>
          <p:cNvSpPr txBox="1"/>
          <p:nvPr/>
        </p:nvSpPr>
        <p:spPr>
          <a:xfrm>
            <a:off x="624010" y="573230"/>
            <a:ext cx="8520000" cy="79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Verification of pre-operational nowcasting</a:t>
            </a:r>
            <a:endParaRPr i="0" sz="2400" u="none" cap="none" strike="noStrike">
              <a:solidFill>
                <a:srgbClr val="0000FF"/>
              </a:solidFill>
              <a:latin typeface="Comfortaa"/>
              <a:ea typeface="Comfortaa"/>
              <a:cs typeface="Comfortaa"/>
              <a:sym typeface="Comfortaa"/>
            </a:endParaRPr>
          </a:p>
        </p:txBody>
      </p:sp>
      <p:sp>
        <p:nvSpPr>
          <p:cNvPr id="1051" name="Google Shape;1051;p142"/>
          <p:cNvSpPr txBox="1"/>
          <p:nvPr/>
        </p:nvSpPr>
        <p:spPr>
          <a:xfrm>
            <a:off x="804025" y="1890700"/>
            <a:ext cx="73437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42"/>
          <p:cNvSpPr/>
          <p:nvPr/>
        </p:nvSpPr>
        <p:spPr>
          <a:xfrm>
            <a:off x="3614405" y="1365525"/>
            <a:ext cx="1915200" cy="85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200" u="none" cap="none" strike="noStrike">
                <a:solidFill>
                  <a:srgbClr val="FF0000"/>
                </a:solidFill>
              </a:rPr>
              <a:t>nowcasting </a:t>
            </a:r>
            <a:r>
              <a:rPr b="1" lang="en" sz="1200">
                <a:solidFill>
                  <a:srgbClr val="FF0000"/>
                </a:solidFill>
              </a:rPr>
              <a:t>7</a:t>
            </a:r>
            <a:r>
              <a:rPr b="1" i="0" lang="en" sz="1200" u="none" cap="none" strike="noStrike">
                <a:solidFill>
                  <a:srgbClr val="FF0000"/>
                </a:solidFill>
              </a:rPr>
              <a:t>50m</a:t>
            </a:r>
            <a:endParaRPr i="0" sz="1200" u="none" cap="none" strike="noStrike">
              <a:solidFill>
                <a:srgbClr val="000000"/>
              </a:solidFill>
            </a:endParaRPr>
          </a:p>
          <a:p>
            <a:pPr indent="0" lvl="0" marL="0" marR="0" rtl="0" algn="l">
              <a:lnSpc>
                <a:spcPct val="100000"/>
              </a:lnSpc>
              <a:spcBef>
                <a:spcPts val="0"/>
              </a:spcBef>
              <a:spcAft>
                <a:spcPts val="0"/>
              </a:spcAft>
              <a:buNone/>
            </a:pPr>
            <a:r>
              <a:rPr b="1" lang="en" sz="1200">
                <a:solidFill>
                  <a:srgbClr val="00FF00"/>
                </a:solidFill>
              </a:rPr>
              <a:t>Operational 2.6 km</a:t>
            </a:r>
            <a:endParaRPr i="0" sz="1200" cap="none" strike="noStrike">
              <a:solidFill>
                <a:srgbClr val="0000FF"/>
              </a:solidFill>
            </a:endParaRPr>
          </a:p>
        </p:txBody>
      </p:sp>
      <p:pic>
        <p:nvPicPr>
          <p:cNvPr id="1053" name="Google Shape;1053;p142"/>
          <p:cNvPicPr preferRelativeResize="0"/>
          <p:nvPr/>
        </p:nvPicPr>
        <p:blipFill>
          <a:blip r:embed="rId3">
            <a:alphaModFix/>
          </a:blip>
          <a:stretch>
            <a:fillRect/>
          </a:stretch>
        </p:blipFill>
        <p:spPr>
          <a:xfrm>
            <a:off x="804025" y="1785275"/>
            <a:ext cx="3747950" cy="2407325"/>
          </a:xfrm>
          <a:prstGeom prst="rect">
            <a:avLst/>
          </a:prstGeom>
          <a:noFill/>
          <a:ln>
            <a:noFill/>
          </a:ln>
        </p:spPr>
      </p:pic>
      <p:pic>
        <p:nvPicPr>
          <p:cNvPr id="1054" name="Google Shape;1054;p142"/>
          <p:cNvPicPr preferRelativeResize="0"/>
          <p:nvPr/>
        </p:nvPicPr>
        <p:blipFill>
          <a:blip r:embed="rId4">
            <a:alphaModFix/>
          </a:blip>
          <a:stretch>
            <a:fillRect/>
          </a:stretch>
        </p:blipFill>
        <p:spPr>
          <a:xfrm>
            <a:off x="4630675" y="1897800"/>
            <a:ext cx="3605150" cy="2182274"/>
          </a:xfrm>
          <a:prstGeom prst="rect">
            <a:avLst/>
          </a:prstGeom>
          <a:noFill/>
          <a:ln>
            <a:noFill/>
          </a:ln>
        </p:spPr>
      </p:pic>
      <p:sp>
        <p:nvSpPr>
          <p:cNvPr id="1055" name="Google Shape;1055;p142"/>
          <p:cNvSpPr txBox="1"/>
          <p:nvPr/>
        </p:nvSpPr>
        <p:spPr>
          <a:xfrm>
            <a:off x="2082275" y="4229675"/>
            <a:ext cx="519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Aimed for operationalisation during 2021. Hourly suites at start.</a:t>
            </a:r>
            <a:endParaRPr/>
          </a:p>
        </p:txBody>
      </p:sp>
      <p:sp>
        <p:nvSpPr>
          <p:cNvPr id="1056" name="Google Shape;1056;p142"/>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pic>
        <p:nvPicPr>
          <p:cNvPr id="1061" name="Google Shape;1061;p143"/>
          <p:cNvPicPr preferRelativeResize="0"/>
          <p:nvPr/>
        </p:nvPicPr>
        <p:blipFill rotWithShape="1">
          <a:blip r:embed="rId3">
            <a:alphaModFix/>
          </a:blip>
          <a:srcRect b="7943" l="16858" r="36208" t="37084"/>
          <a:stretch/>
        </p:blipFill>
        <p:spPr>
          <a:xfrm>
            <a:off x="305000" y="1414825"/>
            <a:ext cx="2599601" cy="1426199"/>
          </a:xfrm>
          <a:prstGeom prst="rect">
            <a:avLst/>
          </a:prstGeom>
          <a:noFill/>
          <a:ln>
            <a:noFill/>
          </a:ln>
        </p:spPr>
      </p:pic>
      <p:pic>
        <p:nvPicPr>
          <p:cNvPr id="1062" name="Google Shape;1062;p143"/>
          <p:cNvPicPr preferRelativeResize="0"/>
          <p:nvPr/>
        </p:nvPicPr>
        <p:blipFill rotWithShape="1">
          <a:blip r:embed="rId4">
            <a:alphaModFix/>
          </a:blip>
          <a:srcRect b="8306" l="16857" r="34924" t="36721"/>
          <a:stretch/>
        </p:blipFill>
        <p:spPr>
          <a:xfrm>
            <a:off x="305000" y="3198100"/>
            <a:ext cx="2599601" cy="1574274"/>
          </a:xfrm>
          <a:prstGeom prst="rect">
            <a:avLst/>
          </a:prstGeom>
          <a:noFill/>
          <a:ln>
            <a:noFill/>
          </a:ln>
        </p:spPr>
      </p:pic>
      <p:sp>
        <p:nvSpPr>
          <p:cNvPr id="1063" name="Google Shape;1063;p143"/>
          <p:cNvSpPr txBox="1"/>
          <p:nvPr/>
        </p:nvSpPr>
        <p:spPr>
          <a:xfrm>
            <a:off x="535250" y="945725"/>
            <a:ext cx="19998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12 UTC, Feb 6, 2020</a:t>
            </a:r>
            <a:endParaRPr b="1"/>
          </a:p>
        </p:txBody>
      </p:sp>
      <p:sp>
        <p:nvSpPr>
          <p:cNvPr id="1064" name="Google Shape;1064;p143"/>
          <p:cNvSpPr txBox="1"/>
          <p:nvPr/>
        </p:nvSpPr>
        <p:spPr>
          <a:xfrm>
            <a:off x="535250" y="2850725"/>
            <a:ext cx="20424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12 UTC May 21, 2020</a:t>
            </a:r>
            <a:endParaRPr b="1"/>
          </a:p>
        </p:txBody>
      </p:sp>
      <p:sp>
        <p:nvSpPr>
          <p:cNvPr id="1065" name="Google Shape;1065;p143"/>
          <p:cNvSpPr/>
          <p:nvPr/>
        </p:nvSpPr>
        <p:spPr>
          <a:xfrm>
            <a:off x="1585000" y="412125"/>
            <a:ext cx="7334400" cy="44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Reduced Aircraft Observation during COV19 </a:t>
            </a:r>
            <a:endParaRPr i="0" sz="2400" u="none" cap="none" strike="noStrike">
              <a:solidFill>
                <a:srgbClr val="0000FF"/>
              </a:solidFill>
              <a:latin typeface="Comfortaa"/>
              <a:ea typeface="Comfortaa"/>
              <a:cs typeface="Comfortaa"/>
              <a:sym typeface="Comfortaa"/>
            </a:endParaRPr>
          </a:p>
        </p:txBody>
      </p:sp>
      <p:pic>
        <p:nvPicPr>
          <p:cNvPr id="1066" name="Google Shape;1066;p143"/>
          <p:cNvPicPr preferRelativeResize="0"/>
          <p:nvPr/>
        </p:nvPicPr>
        <p:blipFill>
          <a:blip r:embed="rId5">
            <a:alphaModFix/>
          </a:blip>
          <a:stretch>
            <a:fillRect/>
          </a:stretch>
        </p:blipFill>
        <p:spPr>
          <a:xfrm>
            <a:off x="3170025" y="1414813"/>
            <a:ext cx="5510799" cy="3126725"/>
          </a:xfrm>
          <a:prstGeom prst="rect">
            <a:avLst/>
          </a:prstGeom>
          <a:noFill/>
          <a:ln>
            <a:noFill/>
          </a:ln>
        </p:spPr>
      </p:pic>
      <p:sp>
        <p:nvSpPr>
          <p:cNvPr id="1067" name="Google Shape;1067;p143"/>
          <p:cNvSpPr txBox="1"/>
          <p:nvPr/>
        </p:nvSpPr>
        <p:spPr>
          <a:xfrm>
            <a:off x="926525" y="4630725"/>
            <a:ext cx="7334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omfortaa"/>
                <a:ea typeface="Comfortaa"/>
                <a:cs typeface="Comfortaa"/>
                <a:sym typeface="Comfortaa"/>
              </a:rPr>
              <a:t>Xiaohua Yang, Data Assimilation in DMI-HARMONIE,  19 Jan 2021</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44"/>
          <p:cNvSpPr/>
          <p:nvPr/>
        </p:nvSpPr>
        <p:spPr>
          <a:xfrm>
            <a:off x="1449360" y="57600"/>
            <a:ext cx="6901200" cy="68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1073" name="Google Shape;1073;p144"/>
          <p:cNvSpPr/>
          <p:nvPr/>
        </p:nvSpPr>
        <p:spPr>
          <a:xfrm>
            <a:off x="590400" y="1049040"/>
            <a:ext cx="8442000" cy="63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44"/>
          <p:cNvSpPr txBox="1"/>
          <p:nvPr/>
        </p:nvSpPr>
        <p:spPr>
          <a:xfrm>
            <a:off x="695450" y="1360500"/>
            <a:ext cx="5889900" cy="6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44"/>
          <p:cNvSpPr txBox="1"/>
          <p:nvPr/>
        </p:nvSpPr>
        <p:spPr>
          <a:xfrm>
            <a:off x="2956800" y="4613925"/>
            <a:ext cx="6108600" cy="7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Xiaohua Yang, R&amp;D, DMI, Copenhagen June 2 2020</a:t>
            </a:r>
            <a:endParaRPr sz="1200"/>
          </a:p>
        </p:txBody>
      </p:sp>
      <p:sp>
        <p:nvSpPr>
          <p:cNvPr id="1076" name="Google Shape;1076;p144"/>
          <p:cNvSpPr txBox="1"/>
          <p:nvPr/>
        </p:nvSpPr>
        <p:spPr>
          <a:xfrm>
            <a:off x="718900" y="3768988"/>
            <a:ext cx="8039400" cy="7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a:p>
        </p:txBody>
      </p:sp>
      <p:sp>
        <p:nvSpPr>
          <p:cNvPr id="1077" name="Google Shape;1077;p144"/>
          <p:cNvSpPr txBox="1"/>
          <p:nvPr/>
        </p:nvSpPr>
        <p:spPr>
          <a:xfrm>
            <a:off x="7763575" y="2452925"/>
            <a:ext cx="1294500" cy="41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rPr>
              <a:t>Rain</a:t>
            </a:r>
            <a:endParaRPr b="1">
              <a:solidFill>
                <a:schemeClr val="dk1"/>
              </a:solidFill>
            </a:endParaRPr>
          </a:p>
          <a:p>
            <a:pPr indent="0" lvl="0" marL="0" rtl="0" algn="ctr">
              <a:spcBef>
                <a:spcPts val="0"/>
              </a:spcBef>
              <a:spcAft>
                <a:spcPts val="0"/>
              </a:spcAft>
              <a:buNone/>
            </a:pPr>
            <a:r>
              <a:rPr b="1" lang="en">
                <a:solidFill>
                  <a:schemeClr val="dk1"/>
                </a:solidFill>
              </a:rPr>
              <a:t>Skill level</a:t>
            </a:r>
            <a:endParaRPr b="1">
              <a:solidFill>
                <a:schemeClr val="dk1"/>
              </a:solidFill>
            </a:endParaRPr>
          </a:p>
        </p:txBody>
      </p:sp>
      <p:pic>
        <p:nvPicPr>
          <p:cNvPr id="1078" name="Google Shape;1078;p144"/>
          <p:cNvPicPr preferRelativeResize="0"/>
          <p:nvPr/>
        </p:nvPicPr>
        <p:blipFill rotWithShape="1">
          <a:blip r:embed="rId3">
            <a:alphaModFix/>
          </a:blip>
          <a:srcRect b="5365" l="0" r="0" t="0"/>
          <a:stretch/>
        </p:blipFill>
        <p:spPr>
          <a:xfrm>
            <a:off x="4944675" y="411525"/>
            <a:ext cx="3345174" cy="1827950"/>
          </a:xfrm>
          <a:prstGeom prst="rect">
            <a:avLst/>
          </a:prstGeom>
          <a:noFill/>
          <a:ln>
            <a:noFill/>
          </a:ln>
        </p:spPr>
      </p:pic>
      <p:pic>
        <p:nvPicPr>
          <p:cNvPr id="1079" name="Google Shape;1079;p144"/>
          <p:cNvPicPr preferRelativeResize="0"/>
          <p:nvPr/>
        </p:nvPicPr>
        <p:blipFill>
          <a:blip r:embed="rId4">
            <a:alphaModFix/>
          </a:blip>
          <a:stretch>
            <a:fillRect/>
          </a:stretch>
        </p:blipFill>
        <p:spPr>
          <a:xfrm>
            <a:off x="1074775" y="2101188"/>
            <a:ext cx="3219075" cy="1827974"/>
          </a:xfrm>
          <a:prstGeom prst="rect">
            <a:avLst/>
          </a:prstGeom>
          <a:noFill/>
          <a:ln>
            <a:noFill/>
          </a:ln>
        </p:spPr>
      </p:pic>
      <p:pic>
        <p:nvPicPr>
          <p:cNvPr id="1080" name="Google Shape;1080;p144"/>
          <p:cNvPicPr preferRelativeResize="0"/>
          <p:nvPr/>
        </p:nvPicPr>
        <p:blipFill rotWithShape="1">
          <a:blip r:embed="rId5">
            <a:alphaModFix/>
          </a:blip>
          <a:srcRect b="7011" l="0" r="0" t="0"/>
          <a:stretch/>
        </p:blipFill>
        <p:spPr>
          <a:xfrm>
            <a:off x="1074775" y="454700"/>
            <a:ext cx="3219075" cy="1699800"/>
          </a:xfrm>
          <a:prstGeom prst="rect">
            <a:avLst/>
          </a:prstGeom>
          <a:noFill/>
          <a:ln>
            <a:noFill/>
          </a:ln>
        </p:spPr>
      </p:pic>
      <p:sp>
        <p:nvSpPr>
          <p:cNvPr id="1081" name="Google Shape;1081;p144"/>
          <p:cNvSpPr/>
          <p:nvPr/>
        </p:nvSpPr>
        <p:spPr>
          <a:xfrm>
            <a:off x="647650" y="31525"/>
            <a:ext cx="8181900" cy="85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0000FF"/>
                </a:solidFill>
                <a:latin typeface="Comfortaa"/>
                <a:ea typeface="Comfortaa"/>
                <a:cs typeface="Comfortaa"/>
                <a:sym typeface="Comfortaa"/>
              </a:rPr>
              <a:t>Impact of reduced AO on forecast accuracy</a:t>
            </a:r>
            <a:endParaRPr b="1" sz="3600">
              <a:solidFill>
                <a:srgbClr val="0000FF"/>
              </a:solidFill>
              <a:latin typeface="Comfortaa"/>
              <a:ea typeface="Comfortaa"/>
              <a:cs typeface="Comfortaa"/>
              <a:sym typeface="Comfortaa"/>
            </a:endParaRPr>
          </a:p>
          <a:p>
            <a:pPr indent="0" lvl="0" marL="0" marR="0" rtl="0" algn="ctr">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pic>
        <p:nvPicPr>
          <p:cNvPr id="1082" name="Google Shape;1082;p144"/>
          <p:cNvPicPr preferRelativeResize="0"/>
          <p:nvPr/>
        </p:nvPicPr>
        <p:blipFill>
          <a:blip r:embed="rId6">
            <a:alphaModFix/>
          </a:blip>
          <a:stretch>
            <a:fillRect/>
          </a:stretch>
        </p:blipFill>
        <p:spPr>
          <a:xfrm>
            <a:off x="5035725" y="2205650"/>
            <a:ext cx="2755626" cy="1699800"/>
          </a:xfrm>
          <a:prstGeom prst="rect">
            <a:avLst/>
          </a:prstGeom>
          <a:noFill/>
          <a:ln>
            <a:noFill/>
          </a:ln>
        </p:spPr>
      </p:pic>
      <p:sp>
        <p:nvSpPr>
          <p:cNvPr id="1083" name="Google Shape;1083;p144"/>
          <p:cNvSpPr txBox="1"/>
          <p:nvPr/>
        </p:nvSpPr>
        <p:spPr>
          <a:xfrm>
            <a:off x="7763575" y="1005125"/>
            <a:ext cx="1294500" cy="4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Temperature</a:t>
            </a:r>
            <a:endParaRPr b="1">
              <a:solidFill>
                <a:schemeClr val="dk1"/>
              </a:solidFill>
            </a:endParaRPr>
          </a:p>
          <a:p>
            <a:pPr indent="0" lvl="0" marL="0" rtl="0" algn="ctr">
              <a:spcBef>
                <a:spcPts val="0"/>
              </a:spcBef>
              <a:spcAft>
                <a:spcPts val="0"/>
              </a:spcAft>
              <a:buNone/>
            </a:pPr>
            <a:r>
              <a:rPr b="1" lang="en">
                <a:solidFill>
                  <a:schemeClr val="dk1"/>
                </a:solidFill>
              </a:rPr>
              <a:t>errors</a:t>
            </a:r>
            <a:endParaRPr b="1">
              <a:solidFill>
                <a:schemeClr val="dk1"/>
              </a:solidFill>
            </a:endParaRPr>
          </a:p>
        </p:txBody>
      </p:sp>
      <p:sp>
        <p:nvSpPr>
          <p:cNvPr id="1084" name="Google Shape;1084;p144"/>
          <p:cNvSpPr txBox="1"/>
          <p:nvPr/>
        </p:nvSpPr>
        <p:spPr>
          <a:xfrm>
            <a:off x="372175" y="2376725"/>
            <a:ext cx="957900" cy="41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rPr>
              <a:t>Wind</a:t>
            </a:r>
            <a:endParaRPr b="1">
              <a:solidFill>
                <a:schemeClr val="dk1"/>
              </a:solidFill>
            </a:endParaRPr>
          </a:p>
          <a:p>
            <a:pPr indent="0" lvl="0" marL="0" rtl="0" algn="ctr">
              <a:spcBef>
                <a:spcPts val="0"/>
              </a:spcBef>
              <a:spcAft>
                <a:spcPts val="0"/>
              </a:spcAft>
              <a:buNone/>
            </a:pPr>
            <a:r>
              <a:rPr b="1" lang="en">
                <a:solidFill>
                  <a:schemeClr val="dk1"/>
                </a:solidFill>
              </a:rPr>
              <a:t>errors</a:t>
            </a:r>
            <a:endParaRPr b="1">
              <a:solidFill>
                <a:schemeClr val="dk1"/>
              </a:solidFill>
            </a:endParaRPr>
          </a:p>
        </p:txBody>
      </p:sp>
      <p:sp>
        <p:nvSpPr>
          <p:cNvPr id="1085" name="Google Shape;1085;p144"/>
          <p:cNvSpPr txBox="1"/>
          <p:nvPr/>
        </p:nvSpPr>
        <p:spPr>
          <a:xfrm>
            <a:off x="3674400" y="1848775"/>
            <a:ext cx="1572000" cy="62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With AO</a:t>
            </a:r>
            <a:endParaRPr b="1">
              <a:solidFill>
                <a:srgbClr val="FF0000"/>
              </a:solidFill>
            </a:endParaRPr>
          </a:p>
          <a:p>
            <a:pPr indent="0" lvl="0" marL="0" rtl="0" algn="ctr">
              <a:spcBef>
                <a:spcPts val="0"/>
              </a:spcBef>
              <a:spcAft>
                <a:spcPts val="0"/>
              </a:spcAft>
              <a:buNone/>
            </a:pPr>
            <a:r>
              <a:t/>
            </a:r>
            <a:endParaRPr b="1"/>
          </a:p>
          <a:p>
            <a:pPr indent="0" lvl="0" marL="0" rtl="0" algn="ctr">
              <a:spcBef>
                <a:spcPts val="0"/>
              </a:spcBef>
              <a:spcAft>
                <a:spcPts val="0"/>
              </a:spcAft>
              <a:buNone/>
            </a:pPr>
            <a:r>
              <a:rPr b="1" lang="en">
                <a:solidFill>
                  <a:srgbClr val="00FF00"/>
                </a:solidFill>
              </a:rPr>
              <a:t>Without AO</a:t>
            </a:r>
            <a:endParaRPr b="1">
              <a:solidFill>
                <a:srgbClr val="00FF00"/>
              </a:solidFill>
            </a:endParaRPr>
          </a:p>
        </p:txBody>
      </p:sp>
      <p:sp>
        <p:nvSpPr>
          <p:cNvPr id="1086" name="Google Shape;1086;p144"/>
          <p:cNvSpPr txBox="1"/>
          <p:nvPr/>
        </p:nvSpPr>
        <p:spPr>
          <a:xfrm>
            <a:off x="548900" y="3838950"/>
            <a:ext cx="8288400" cy="6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Simulation experiments comparing DMI-HARMONIE forecast during Feb 2020 </a:t>
            </a:r>
            <a:r>
              <a:rPr b="1" lang="en" sz="1000">
                <a:solidFill>
                  <a:srgbClr val="FF0000"/>
                </a:solidFill>
              </a:rPr>
              <a:t>with</a:t>
            </a:r>
            <a:r>
              <a:rPr lang="en" sz="1000"/>
              <a:t> and </a:t>
            </a:r>
            <a:r>
              <a:rPr lang="en" sz="1000">
                <a:solidFill>
                  <a:srgbClr val="00FF00"/>
                </a:solidFill>
              </a:rPr>
              <a:t>without</a:t>
            </a:r>
            <a:r>
              <a:rPr lang="en" sz="1000"/>
              <a:t> aircraft data. The model quality</a:t>
            </a:r>
            <a:endParaRPr sz="1000"/>
          </a:p>
          <a:p>
            <a:pPr indent="0" lvl="0" marL="0" rtl="0" algn="l">
              <a:spcBef>
                <a:spcPts val="0"/>
              </a:spcBef>
              <a:spcAft>
                <a:spcPts val="0"/>
              </a:spcAft>
              <a:buNone/>
            </a:pPr>
            <a:r>
              <a:rPr lang="en" sz="1000"/>
              <a:t>is defined as averaged forecast fit to surface observations in Denmark. X-axis are forecast lead-time, Y-axis the errors in standard deviation and average offset for pressure, temperature and wind, skill level for rainfall.  It is shown that loss of aircraft observation data causes noticeably larger errors in 1-day forecast for key weather parameters and degrade forecast skill. </a:t>
            </a:r>
            <a:endParaRPr sz="1000"/>
          </a:p>
        </p:txBody>
      </p:sp>
      <p:sp>
        <p:nvSpPr>
          <p:cNvPr id="1087" name="Google Shape;1087;p144"/>
          <p:cNvSpPr txBox="1"/>
          <p:nvPr/>
        </p:nvSpPr>
        <p:spPr>
          <a:xfrm>
            <a:off x="372175" y="1005125"/>
            <a:ext cx="957900" cy="41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Pressure</a:t>
            </a:r>
            <a:endParaRPr b="1">
              <a:solidFill>
                <a:schemeClr val="dk1"/>
              </a:solidFill>
            </a:endParaRPr>
          </a:p>
          <a:p>
            <a:pPr indent="0" lvl="0" marL="0" rtl="0" algn="ctr">
              <a:spcBef>
                <a:spcPts val="0"/>
              </a:spcBef>
              <a:spcAft>
                <a:spcPts val="0"/>
              </a:spcAft>
              <a:buClr>
                <a:schemeClr val="dk1"/>
              </a:buClr>
              <a:buSzPts val="1100"/>
              <a:buFont typeface="Arial"/>
              <a:buNone/>
            </a:pPr>
            <a:r>
              <a:rPr b="1" lang="en">
                <a:solidFill>
                  <a:schemeClr val="dk1"/>
                </a:solidFill>
              </a:rPr>
              <a:t>errors</a:t>
            </a:r>
            <a:endParaRPr b="1">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45"/>
          <p:cNvSpPr txBox="1"/>
          <p:nvPr>
            <p:ph type="title"/>
          </p:nvPr>
        </p:nvSpPr>
        <p:spPr>
          <a:xfrm>
            <a:off x="464040" y="1676520"/>
            <a:ext cx="8106900" cy="70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Thank you for your attention. Questions?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pic>
        <p:nvPicPr>
          <p:cNvPr descr="nfig002.jpg" id="1097" name="Google Shape;1097;p146"/>
          <p:cNvPicPr preferRelativeResize="0"/>
          <p:nvPr/>
        </p:nvPicPr>
        <p:blipFill>
          <a:blip r:embed="rId3">
            <a:alphaModFix/>
          </a:blip>
          <a:stretch>
            <a:fillRect/>
          </a:stretch>
        </p:blipFill>
        <p:spPr>
          <a:xfrm>
            <a:off x="152400" y="152375"/>
            <a:ext cx="8839200" cy="3217308"/>
          </a:xfrm>
          <a:prstGeom prst="rect">
            <a:avLst/>
          </a:prstGeom>
          <a:noFill/>
          <a:ln>
            <a:noFill/>
          </a:ln>
        </p:spPr>
      </p:pic>
      <p:sp>
        <p:nvSpPr>
          <p:cNvPr id="1098" name="Google Shape;1098;p146"/>
          <p:cNvSpPr txBox="1"/>
          <p:nvPr/>
        </p:nvSpPr>
        <p:spPr>
          <a:xfrm>
            <a:off x="1146025" y="4131625"/>
            <a:ext cx="73236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Mean KE spectra for horizontal wind computed over the free troposphere (between about 3 and 9 km) for summer (JJA) 2009 (solid line) and winter (DJF) 2010 (dashed line): (a) averaged between 07 and 30 h operational AROME forecast; (b) for 1500 UTC operational AROME forecast. The dashed lines correspond to −3 and −5/3 slopes. (</a:t>
            </a:r>
            <a:r>
              <a:rPr lang="en" sz="1100" u="sng">
                <a:solidFill>
                  <a:schemeClr val="hlink"/>
                </a:solidFill>
                <a:hlinkClick r:id="rId4"/>
              </a:rPr>
              <a:t>wileyonlinelibrary.com/journal/qj</a:t>
            </a:r>
            <a:r>
              <a:rPr lang="en"/>
              <a:t>)</a:t>
            </a:r>
            <a:endParaRPr/>
          </a:p>
        </p:txBody>
      </p:sp>
      <p:sp>
        <p:nvSpPr>
          <p:cNvPr id="1099" name="Google Shape;1099;p146"/>
          <p:cNvSpPr txBox="1"/>
          <p:nvPr/>
        </p:nvSpPr>
        <p:spPr>
          <a:xfrm>
            <a:off x="1050525" y="3463100"/>
            <a:ext cx="73236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For HARMONIE model, the effective resolution is at the range of 9 ~ 10 DX, i.e., ~25 km. Smaller scale flows are distorted.  Courtesy of Ricard et al, QJRMS 139,  July 2013</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pic>
        <p:nvPicPr>
          <p:cNvPr descr="tmp053.png" id="1104" name="Google Shape;1104;p147"/>
          <p:cNvPicPr preferRelativeResize="0"/>
          <p:nvPr/>
        </p:nvPicPr>
        <p:blipFill>
          <a:blip r:embed="rId3">
            <a:alphaModFix/>
          </a:blip>
          <a:stretch>
            <a:fillRect/>
          </a:stretch>
        </p:blipFill>
        <p:spPr>
          <a:xfrm>
            <a:off x="695250" y="247400"/>
            <a:ext cx="6869450" cy="4838700"/>
          </a:xfrm>
          <a:prstGeom prst="rect">
            <a:avLst/>
          </a:prstGeom>
          <a:noFill/>
          <a:ln>
            <a:noFill/>
          </a:ln>
        </p:spPr>
      </p:pic>
      <p:sp>
        <p:nvSpPr>
          <p:cNvPr id="1105" name="Google Shape;1105;p147"/>
          <p:cNvSpPr txBox="1"/>
          <p:nvPr/>
        </p:nvSpPr>
        <p:spPr>
          <a:xfrm>
            <a:off x="1768755" y="4696317"/>
            <a:ext cx="7322100" cy="640800"/>
          </a:xfrm>
          <a:prstGeom prst="rect">
            <a:avLst/>
          </a:prstGeom>
          <a:noFill/>
          <a:ln>
            <a:noFill/>
          </a:ln>
        </p:spPr>
        <p:txBody>
          <a:bodyPr anchorCtr="0" anchor="t" bIns="76025" lIns="76025" spcFirstLastPara="1" rIns="76025" wrap="square" tIns="76025">
            <a:noAutofit/>
          </a:bodyPr>
          <a:lstStyle/>
          <a:p>
            <a:pPr indent="0" lvl="0" marL="0" rtl="0" algn="l">
              <a:spcBef>
                <a:spcPts val="0"/>
              </a:spcBef>
              <a:spcAft>
                <a:spcPts val="0"/>
              </a:spcAft>
              <a:buNone/>
            </a:pPr>
            <a:r>
              <a:rPr lang="en" sz="1200">
                <a:solidFill>
                  <a:srgbClr val="0000FF"/>
                </a:solidFill>
              </a:rPr>
              <a:t>Courtesy F. Meier., ZAMG Nowcasting, ASW 2016, Lisabon</a:t>
            </a:r>
            <a:r>
              <a:rPr lang="en" sz="1200"/>
              <a:t> </a:t>
            </a:r>
            <a:endParaRPr sz="1200"/>
          </a:p>
        </p:txBody>
      </p:sp>
      <p:sp>
        <p:nvSpPr>
          <p:cNvPr id="1106" name="Google Shape;1106;p147"/>
          <p:cNvSpPr txBox="1"/>
          <p:nvPr/>
        </p:nvSpPr>
        <p:spPr>
          <a:xfrm>
            <a:off x="8100900" y="4694475"/>
            <a:ext cx="52437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Spin-up!</a:t>
            </a:r>
            <a:endParaRPr b="1">
              <a:solidFill>
                <a:srgbClr val="FF0000"/>
              </a:solidFill>
            </a:endParaRPr>
          </a:p>
        </p:txBody>
      </p:sp>
      <p:sp>
        <p:nvSpPr>
          <p:cNvPr id="1107" name="Google Shape;1107;p147"/>
          <p:cNvSpPr txBox="1"/>
          <p:nvPr/>
        </p:nvSpPr>
        <p:spPr>
          <a:xfrm>
            <a:off x="7148575" y="1386075"/>
            <a:ext cx="6046200" cy="7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47"/>
          <p:cNvSpPr txBox="1"/>
          <p:nvPr/>
        </p:nvSpPr>
        <p:spPr>
          <a:xfrm>
            <a:off x="7547750" y="1575025"/>
            <a:ext cx="6046200" cy="7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Shorter leadtime</a:t>
            </a:r>
            <a:endParaRPr b="1">
              <a:solidFill>
                <a:srgbClr val="FF0000"/>
              </a:solidFill>
            </a:endParaRPr>
          </a:p>
          <a:p>
            <a:pPr indent="0" lvl="0" marL="0" rtl="0" algn="l">
              <a:spcBef>
                <a:spcPts val="0"/>
              </a:spcBef>
              <a:spcAft>
                <a:spcPts val="0"/>
              </a:spcAft>
              <a:buNone/>
            </a:pPr>
            <a:r>
              <a:rPr b="1" lang="en">
                <a:solidFill>
                  <a:srgbClr val="FF0000"/>
                </a:solidFill>
              </a:rPr>
              <a:t>=/=</a:t>
            </a:r>
            <a:endParaRPr b="1">
              <a:solidFill>
                <a:srgbClr val="FF0000"/>
              </a:solidFill>
            </a:endParaRPr>
          </a:p>
          <a:p>
            <a:pPr indent="0" lvl="0" marL="0" rtl="0" algn="l">
              <a:spcBef>
                <a:spcPts val="0"/>
              </a:spcBef>
              <a:spcAft>
                <a:spcPts val="0"/>
              </a:spcAft>
              <a:buNone/>
            </a:pPr>
            <a:r>
              <a:rPr b="1" lang="en">
                <a:solidFill>
                  <a:srgbClr val="FF0000"/>
                </a:solidFill>
              </a:rPr>
              <a:t>Better forecast</a:t>
            </a:r>
            <a:endParaRPr b="1">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pic>
        <p:nvPicPr>
          <p:cNvPr id="1113" name="Google Shape;1113;p148"/>
          <p:cNvPicPr preferRelativeResize="0"/>
          <p:nvPr/>
        </p:nvPicPr>
        <p:blipFill>
          <a:blip r:embed="rId3">
            <a:alphaModFix/>
          </a:blip>
          <a:stretch>
            <a:fillRect/>
          </a:stretch>
        </p:blipFill>
        <p:spPr>
          <a:xfrm>
            <a:off x="0" y="561475"/>
            <a:ext cx="9189052" cy="3355474"/>
          </a:xfrm>
          <a:prstGeom prst="rect">
            <a:avLst/>
          </a:prstGeom>
          <a:noFill/>
          <a:ln>
            <a:noFill/>
          </a:ln>
        </p:spPr>
      </p:pic>
      <p:sp>
        <p:nvSpPr>
          <p:cNvPr id="1114" name="Google Shape;1114;p148"/>
          <p:cNvSpPr txBox="1"/>
          <p:nvPr/>
        </p:nvSpPr>
        <p:spPr>
          <a:xfrm>
            <a:off x="158250" y="138475"/>
            <a:ext cx="46488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10th of May 2018</a:t>
            </a:r>
            <a:endParaRPr b="1"/>
          </a:p>
        </p:txBody>
      </p:sp>
      <p:sp>
        <p:nvSpPr>
          <p:cNvPr id="1115" name="Google Shape;1115;p148"/>
          <p:cNvSpPr txBox="1"/>
          <p:nvPr/>
        </p:nvSpPr>
        <p:spPr>
          <a:xfrm>
            <a:off x="93050" y="3993750"/>
            <a:ext cx="61386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(Smart phone measurement in 1hz and from mobile population) </a:t>
            </a:r>
            <a:endParaRPr>
              <a:solidFill>
                <a:schemeClr val="dk1"/>
              </a:solidFill>
            </a:endParaRPr>
          </a:p>
          <a:p>
            <a:pPr indent="0" lvl="0" marL="0" rtl="0" algn="l">
              <a:spcBef>
                <a:spcPts val="0"/>
              </a:spcBef>
              <a:spcAft>
                <a:spcPts val="0"/>
              </a:spcAft>
              <a:buNone/>
            </a:pPr>
            <a:r>
              <a:rPr lang="en">
                <a:solidFill>
                  <a:schemeClr val="dk1"/>
                </a:solidFill>
              </a:rPr>
              <a:t>p</a:t>
            </a:r>
            <a:r>
              <a:rPr lang="en">
                <a:solidFill>
                  <a:schemeClr val="dk1"/>
                </a:solidFill>
              </a:rPr>
              <a:t>ressure anomaly pattern (colored circles) vs radar echo (shadows)</a:t>
            </a:r>
            <a:endParaRPr>
              <a:solidFill>
                <a:schemeClr val="dk1"/>
              </a:solidFill>
            </a:endParaRPr>
          </a:p>
          <a:p>
            <a:pPr indent="0" lvl="0" marL="0" rtl="0" algn="l">
              <a:spcBef>
                <a:spcPts val="0"/>
              </a:spcBef>
              <a:spcAft>
                <a:spcPts val="0"/>
              </a:spcAft>
              <a:buNone/>
            </a:pPr>
            <a:r>
              <a:rPr lang="en"/>
              <a:t>Showing p</a:t>
            </a:r>
            <a:r>
              <a:rPr lang="en"/>
              <a:t>assage of a cold front with embedded convection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Cars... ... </a:t>
            </a:r>
            <a:endParaRPr/>
          </a:p>
          <a:p>
            <a:pPr indent="0" lvl="0" marL="0" rtl="0" algn="l">
              <a:spcBef>
                <a:spcPts val="0"/>
              </a:spcBef>
              <a:spcAft>
                <a:spcPts val="0"/>
              </a:spcAft>
              <a:buNone/>
            </a:pPr>
            <a:r>
              <a:t/>
            </a:r>
            <a:endParaRPr/>
          </a:p>
        </p:txBody>
      </p:sp>
      <p:sp>
        <p:nvSpPr>
          <p:cNvPr id="1116" name="Google Shape;1116;p148"/>
          <p:cNvSpPr txBox="1"/>
          <p:nvPr/>
        </p:nvSpPr>
        <p:spPr>
          <a:xfrm>
            <a:off x="5011400" y="4416750"/>
            <a:ext cx="73362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b="1" lang="en"/>
              <a:t>Kasper Stener  Hintz</a:t>
            </a:r>
            <a:r>
              <a:rPr lang="en"/>
              <a:t>)</a:t>
            </a:r>
            <a:endParaRPr/>
          </a:p>
        </p:txBody>
      </p:sp>
      <p:sp>
        <p:nvSpPr>
          <p:cNvPr id="1117" name="Google Shape;1117;p148"/>
          <p:cNvSpPr txBox="1"/>
          <p:nvPr/>
        </p:nvSpPr>
        <p:spPr>
          <a:xfrm>
            <a:off x="7408700" y="4691250"/>
            <a:ext cx="52437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High frequency!</a:t>
            </a:r>
            <a:endParaRPr b="1">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id="1122" name="Google Shape;1122;p149"/>
          <p:cNvPicPr preferRelativeResize="0"/>
          <p:nvPr/>
        </p:nvPicPr>
        <p:blipFill>
          <a:blip r:embed="rId3">
            <a:alphaModFix/>
          </a:blip>
          <a:stretch>
            <a:fillRect/>
          </a:stretch>
        </p:blipFill>
        <p:spPr>
          <a:xfrm>
            <a:off x="1000300" y="140525"/>
            <a:ext cx="4032250" cy="4366374"/>
          </a:xfrm>
          <a:prstGeom prst="rect">
            <a:avLst/>
          </a:prstGeom>
          <a:noFill/>
          <a:ln>
            <a:noFill/>
          </a:ln>
        </p:spPr>
      </p:pic>
      <p:sp>
        <p:nvSpPr>
          <p:cNvPr id="1123" name="Google Shape;1123;p149"/>
          <p:cNvSpPr txBox="1"/>
          <p:nvPr/>
        </p:nvSpPr>
        <p:spPr>
          <a:xfrm>
            <a:off x="5338600" y="909725"/>
            <a:ext cx="6263400" cy="7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Measurement by civil observation network</a:t>
            </a:r>
            <a:endParaRPr/>
          </a:p>
          <a:p>
            <a:pPr indent="0" lvl="0" marL="0" rtl="0" algn="l">
              <a:spcBef>
                <a:spcPts val="0"/>
              </a:spcBef>
              <a:spcAft>
                <a:spcPts val="0"/>
              </a:spcAft>
              <a:buNone/>
            </a:pPr>
            <a:r>
              <a:rPr lang="en"/>
              <a:t>NETATMO (Roel Stappers, met.no)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the high correlation between </a:t>
            </a:r>
            <a:endParaRPr/>
          </a:p>
          <a:p>
            <a:pPr indent="0" lvl="0" marL="0" rtl="0" algn="l">
              <a:spcBef>
                <a:spcPts val="0"/>
              </a:spcBef>
              <a:spcAft>
                <a:spcPts val="0"/>
              </a:spcAft>
              <a:buNone/>
            </a:pPr>
            <a:r>
              <a:rPr lang="en"/>
              <a:t>rain rate and surface pressure tendency.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50"/>
          <p:cNvSpPr/>
          <p:nvPr/>
        </p:nvSpPr>
        <p:spPr>
          <a:xfrm>
            <a:off x="1205280" y="1344600"/>
            <a:ext cx="6901800" cy="68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p:txBody>
      </p:sp>
      <p:sp>
        <p:nvSpPr>
          <p:cNvPr id="1129" name="Google Shape;1129;p150"/>
          <p:cNvSpPr txBox="1"/>
          <p:nvPr/>
        </p:nvSpPr>
        <p:spPr>
          <a:xfrm>
            <a:off x="330200" y="5350"/>
            <a:ext cx="8557200" cy="6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0000"/>
                </a:solidFill>
              </a:rPr>
              <a:t>     </a:t>
            </a:r>
            <a:endParaRPr b="1" sz="2400">
              <a:solidFill>
                <a:srgbClr val="FF0000"/>
              </a:solidFill>
            </a:endParaRPr>
          </a:p>
          <a:p>
            <a:pPr indent="0" lvl="0" marL="0" rtl="0" algn="ctr">
              <a:spcBef>
                <a:spcPts val="0"/>
              </a:spcBef>
              <a:spcAft>
                <a:spcPts val="0"/>
              </a:spcAft>
              <a:buNone/>
            </a:pPr>
            <a:r>
              <a:rPr b="1" lang="en" sz="2400">
                <a:solidFill>
                  <a:srgbClr val="FF0000"/>
                </a:solidFill>
              </a:rPr>
              <a:t>           </a:t>
            </a:r>
            <a:endParaRPr b="1" sz="2400">
              <a:solidFill>
                <a:srgbClr val="FF0000"/>
              </a:solidFill>
            </a:endParaRPr>
          </a:p>
          <a:p>
            <a:pPr indent="0" lvl="0" marL="0" rtl="0" algn="ctr">
              <a:spcBef>
                <a:spcPts val="0"/>
              </a:spcBef>
              <a:spcAft>
                <a:spcPts val="0"/>
              </a:spcAft>
              <a:buNone/>
            </a:pPr>
            <a:r>
              <a:rPr b="1" lang="en" sz="2400">
                <a:solidFill>
                  <a:srgbClr val="0000FF"/>
                </a:solidFill>
                <a:latin typeface="Comfortaa"/>
                <a:ea typeface="Comfortaa"/>
                <a:cs typeface="Comfortaa"/>
                <a:sym typeface="Comfortaa"/>
              </a:rPr>
              <a:t>C</a:t>
            </a:r>
            <a:r>
              <a:rPr b="1" lang="en" sz="2400">
                <a:solidFill>
                  <a:srgbClr val="0000FF"/>
                </a:solidFill>
                <a:latin typeface="Comfortaa"/>
                <a:ea typeface="Comfortaa"/>
                <a:cs typeface="Comfortaa"/>
                <a:sym typeface="Comfortaa"/>
              </a:rPr>
              <a:t>hallenges and constraints with sub-km NWP</a:t>
            </a:r>
            <a:endParaRPr b="1" sz="2400">
              <a:solidFill>
                <a:srgbClr val="0000FF"/>
              </a:solidFill>
              <a:latin typeface="Comfortaa"/>
              <a:ea typeface="Comfortaa"/>
              <a:cs typeface="Comfortaa"/>
              <a:sym typeface="Comfortaa"/>
            </a:endParaRPr>
          </a:p>
          <a:p>
            <a:pPr indent="0" lvl="0" marL="0" rtl="0" algn="l">
              <a:spcBef>
                <a:spcPts val="0"/>
              </a:spcBef>
              <a:spcAft>
                <a:spcPts val="0"/>
              </a:spcAft>
              <a:buNone/>
            </a:pPr>
            <a:r>
              <a:t/>
            </a:r>
            <a:endParaRPr sz="18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extreme events typically come with small scales with limited predictability</a:t>
            </a:r>
            <a:r>
              <a:rPr lang="en">
                <a:solidFill>
                  <a:schemeClr val="dk1"/>
                </a:solidFill>
              </a:rPr>
              <a: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short lifecycle and dense remote sensing data calls for a RUC system</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improvement in forecast must come from both ensembles and high resolution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moisture spin-up a crucial concern for any RUC/Seamless system</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uneven observation: either too few/sparse or too dense/frequent (+ radar, satellite, crowd source)</a:t>
            </a:r>
            <a:endParaRPr>
              <a:solidFill>
                <a:schemeClr val="dk1"/>
              </a:solidFill>
            </a:endParaRPr>
          </a:p>
          <a:p>
            <a:pPr indent="-317500" lvl="1" marL="914400" rtl="0" algn="l">
              <a:spcBef>
                <a:spcPts val="0"/>
              </a:spcBef>
              <a:spcAft>
                <a:spcPts val="0"/>
              </a:spcAft>
              <a:buClr>
                <a:schemeClr val="dk1"/>
              </a:buClr>
              <a:buSzPts val="1400"/>
              <a:buChar char="○"/>
            </a:pPr>
            <a:r>
              <a:rPr b="1" lang="en">
                <a:solidFill>
                  <a:schemeClr val="dk1"/>
                </a:solidFill>
              </a:rPr>
              <a:t>spatial and temporal correlation in observation data become a major concern </a:t>
            </a:r>
            <a:endParaRPr b="1">
              <a:solidFill>
                <a:schemeClr val="dk1"/>
              </a:solidFill>
            </a:endParaRPr>
          </a:p>
          <a:p>
            <a:pPr indent="457200" lvl="0" marL="457200" rtl="0" algn="l">
              <a:spcBef>
                <a:spcPts val="0"/>
              </a:spcBef>
              <a:spcAft>
                <a:spcPts val="0"/>
              </a:spcAft>
              <a:buNone/>
            </a:pPr>
            <a:r>
              <a:rPr b="1" lang="en">
                <a:solidFill>
                  <a:schemeClr val="dk1"/>
                </a:solidFill>
              </a:rPr>
              <a:t>especially for data assimilation in high resolution and nowcasting</a:t>
            </a:r>
            <a:endParaRPr b="1">
              <a:solidFill>
                <a:schemeClr val="dk1"/>
              </a:solidFill>
            </a:endParaRPr>
          </a:p>
          <a:p>
            <a:pPr indent="-317500" lvl="1" marL="914400" rtl="0" algn="l">
              <a:spcBef>
                <a:spcPts val="0"/>
              </a:spcBef>
              <a:spcAft>
                <a:spcPts val="0"/>
              </a:spcAft>
              <a:buClr>
                <a:schemeClr val="dk1"/>
              </a:buClr>
              <a:buSzPts val="1400"/>
              <a:buChar char="○"/>
            </a:pPr>
            <a:r>
              <a:rPr b="1" lang="en">
                <a:solidFill>
                  <a:schemeClr val="dk1"/>
                </a:solidFill>
              </a:rPr>
              <a:t>denser/quicker/more frequent not necessarily better</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limited </a:t>
            </a:r>
            <a:r>
              <a:rPr lang="en">
                <a:solidFill>
                  <a:schemeClr val="dk1"/>
                </a:solidFill>
              </a:rPr>
              <a:t>HPC resources: more ensemble or finer resolution?</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b="1" sz="2400">
              <a:solidFill>
                <a:srgbClr val="0000FF"/>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107"/>
          <p:cNvSpPr txBox="1"/>
          <p:nvPr>
            <p:ph type="title"/>
          </p:nvPr>
        </p:nvSpPr>
        <p:spPr>
          <a:xfrm>
            <a:off x="1013812" y="147228"/>
            <a:ext cx="7834200" cy="84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ECMWF has been the leader on global NWP...</a:t>
            </a:r>
            <a:endParaRPr b="1" sz="1200">
              <a:solidFill>
                <a:srgbClr val="0000FF"/>
              </a:solidFill>
              <a:latin typeface="Comfortaa"/>
              <a:ea typeface="Comfortaa"/>
              <a:cs typeface="Comfortaa"/>
              <a:sym typeface="Comfortaa"/>
            </a:endParaRPr>
          </a:p>
        </p:txBody>
      </p:sp>
      <p:sp>
        <p:nvSpPr>
          <p:cNvPr id="481" name="Google Shape;481;p107"/>
          <p:cNvSpPr txBox="1"/>
          <p:nvPr>
            <p:ph idx="4294967295" type="body"/>
          </p:nvPr>
        </p:nvSpPr>
        <p:spPr>
          <a:xfrm>
            <a:off x="625400" y="502025"/>
            <a:ext cx="2130300" cy="2032200"/>
          </a:xfrm>
          <a:prstGeom prst="rect">
            <a:avLst/>
          </a:prstGeom>
        </p:spPr>
        <p:txBody>
          <a:bodyPr anchorCtr="0" anchor="t" bIns="91425" lIns="91425" spcFirstLastPara="1" rIns="91425" wrap="square" tIns="91425">
            <a:noAutofit/>
          </a:bodyPr>
          <a:lstStyle/>
          <a:p>
            <a:pPr indent="0" lvl="0" marL="203200" rtl="0" algn="l">
              <a:spcBef>
                <a:spcPts val="0"/>
              </a:spcBef>
              <a:spcAft>
                <a:spcPts val="0"/>
              </a:spcAft>
              <a:buNone/>
            </a:pPr>
            <a:r>
              <a:t/>
            </a:r>
            <a:endParaRPr sz="1400"/>
          </a:p>
          <a:p>
            <a:pPr indent="0" lvl="0" marL="0" rtl="0" algn="l">
              <a:spcBef>
                <a:spcPts val="0"/>
              </a:spcBef>
              <a:spcAft>
                <a:spcPts val="0"/>
              </a:spcAft>
              <a:buNone/>
            </a:pPr>
            <a:r>
              <a:rPr lang="en" sz="1400"/>
              <a:t>ECMWF</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UKMO</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NCEP</a:t>
            </a:r>
            <a:endParaRPr sz="1400"/>
          </a:p>
          <a:p>
            <a:pPr indent="0" lvl="0" marL="0" rtl="0" algn="l">
              <a:spcBef>
                <a:spcPts val="0"/>
              </a:spcBef>
              <a:spcAft>
                <a:spcPts val="0"/>
              </a:spcAft>
              <a:buNone/>
            </a:pPr>
            <a:r>
              <a:rPr lang="en" sz="1400"/>
              <a:t>DWD, MF</a:t>
            </a:r>
            <a:endParaRPr sz="1400"/>
          </a:p>
          <a:p>
            <a:pPr indent="0" lvl="0" marL="0" rtl="0" algn="l">
              <a:spcBef>
                <a:spcPts val="0"/>
              </a:spcBef>
              <a:spcAft>
                <a:spcPts val="0"/>
              </a:spcAft>
              <a:buNone/>
            </a:pPr>
            <a:r>
              <a:rPr lang="en" sz="1400"/>
              <a:t>CMC</a:t>
            </a:r>
            <a:endParaRPr sz="1400"/>
          </a:p>
          <a:p>
            <a:pPr indent="0" lvl="0" marL="0" rtl="0" algn="l">
              <a:spcBef>
                <a:spcPts val="0"/>
              </a:spcBef>
              <a:spcAft>
                <a:spcPts val="0"/>
              </a:spcAft>
              <a:buNone/>
            </a:pPr>
            <a:r>
              <a:rPr lang="en" sz="1400"/>
              <a:t>KMA, BOM, NCMRWE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CMA</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RUM</a:t>
            </a:r>
            <a:endParaRPr sz="1400"/>
          </a:p>
          <a:p>
            <a:pPr indent="0" lvl="0" marL="0" rtl="0" algn="l">
              <a:spcBef>
                <a:spcPts val="0"/>
              </a:spcBef>
              <a:spcAft>
                <a:spcPts val="0"/>
              </a:spcAft>
              <a:buNone/>
            </a:pPr>
            <a:r>
              <a:t/>
            </a:r>
            <a:endParaRPr sz="1400"/>
          </a:p>
          <a:p>
            <a:pPr indent="0" lvl="0" marL="914400" rtl="0" algn="l">
              <a:spcBef>
                <a:spcPts val="0"/>
              </a:spcBef>
              <a:spcAft>
                <a:spcPts val="0"/>
              </a:spcAft>
              <a:buNone/>
            </a:pPr>
            <a:r>
              <a:t/>
            </a:r>
            <a:endParaRPr sz="1400"/>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pic>
        <p:nvPicPr>
          <p:cNvPr id="482" name="Google Shape;482;p107"/>
          <p:cNvPicPr preferRelativeResize="0"/>
          <p:nvPr/>
        </p:nvPicPr>
        <p:blipFill>
          <a:blip r:embed="rId3">
            <a:alphaModFix/>
          </a:blip>
          <a:stretch>
            <a:fillRect/>
          </a:stretch>
        </p:blipFill>
        <p:spPr>
          <a:xfrm>
            <a:off x="2962125" y="964053"/>
            <a:ext cx="5477395" cy="3651597"/>
          </a:xfrm>
          <a:prstGeom prst="rect">
            <a:avLst/>
          </a:prstGeom>
          <a:noFill/>
          <a:ln>
            <a:noFill/>
          </a:ln>
        </p:spPr>
      </p:pic>
      <p:sp>
        <p:nvSpPr>
          <p:cNvPr id="483" name="Google Shape;483;p107"/>
          <p:cNvSpPr txBox="1"/>
          <p:nvPr/>
        </p:nvSpPr>
        <p:spPr>
          <a:xfrm>
            <a:off x="299250" y="3429000"/>
            <a:ext cx="8916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ECMWF</a:t>
            </a:r>
            <a:endParaRPr b="1">
              <a:solidFill>
                <a:srgbClr val="FF0000"/>
              </a:solidFill>
            </a:endParaRPr>
          </a:p>
          <a:p>
            <a:pPr indent="0" lvl="0" marL="0" rtl="0" algn="l">
              <a:spcBef>
                <a:spcPts val="0"/>
              </a:spcBef>
              <a:spcAft>
                <a:spcPts val="0"/>
              </a:spcAft>
              <a:buNone/>
            </a:pPr>
            <a:r>
              <a:t/>
            </a:r>
            <a:endParaRPr b="1">
              <a:solidFill>
                <a:srgbClr val="FF0000"/>
              </a:solidFill>
            </a:endParaRPr>
          </a:p>
        </p:txBody>
      </p:sp>
      <p:cxnSp>
        <p:nvCxnSpPr>
          <p:cNvPr id="484" name="Google Shape;484;p107"/>
          <p:cNvCxnSpPr/>
          <p:nvPr/>
        </p:nvCxnSpPr>
        <p:spPr>
          <a:xfrm>
            <a:off x="1190850" y="3638550"/>
            <a:ext cx="3005100" cy="363900"/>
          </a:xfrm>
          <a:prstGeom prst="straightConnector1">
            <a:avLst/>
          </a:prstGeom>
          <a:noFill/>
          <a:ln cap="flat" cmpd="sng" w="9525">
            <a:solidFill>
              <a:schemeClr val="dk2"/>
            </a:solidFill>
            <a:prstDash val="solid"/>
            <a:round/>
            <a:headEnd len="med" w="med" type="none"/>
            <a:tailEnd len="med" w="med" type="triangle"/>
          </a:ln>
        </p:spPr>
      </p:cxnSp>
      <p:sp>
        <p:nvSpPr>
          <p:cNvPr id="485" name="Google Shape;485;p107"/>
          <p:cNvSpPr txBox="1"/>
          <p:nvPr/>
        </p:nvSpPr>
        <p:spPr>
          <a:xfrm>
            <a:off x="1580100" y="4030275"/>
            <a:ext cx="8916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9900"/>
                </a:solidFill>
              </a:rPr>
              <a:t>Russian</a:t>
            </a:r>
            <a:endParaRPr b="1">
              <a:solidFill>
                <a:srgbClr val="FF9900"/>
              </a:solidFill>
            </a:endParaRPr>
          </a:p>
          <a:p>
            <a:pPr indent="0" lvl="0" marL="0" rtl="0" algn="l">
              <a:spcBef>
                <a:spcPts val="0"/>
              </a:spcBef>
              <a:spcAft>
                <a:spcPts val="0"/>
              </a:spcAft>
              <a:buNone/>
            </a:pPr>
            <a:r>
              <a:t/>
            </a:r>
            <a:endParaRPr b="1">
              <a:solidFill>
                <a:srgbClr val="FF0000"/>
              </a:solidFill>
            </a:endParaRPr>
          </a:p>
        </p:txBody>
      </p:sp>
      <p:cxnSp>
        <p:nvCxnSpPr>
          <p:cNvPr id="486" name="Google Shape;486;p107"/>
          <p:cNvCxnSpPr>
            <a:stCxn id="485" idx="3"/>
          </p:cNvCxnSpPr>
          <p:nvPr/>
        </p:nvCxnSpPr>
        <p:spPr>
          <a:xfrm flipH="1" rot="10800000">
            <a:off x="2471700" y="2736825"/>
            <a:ext cx="1318800" cy="1503000"/>
          </a:xfrm>
          <a:prstGeom prst="straightConnector1">
            <a:avLst/>
          </a:prstGeom>
          <a:noFill/>
          <a:ln cap="flat" cmpd="sng" w="9525">
            <a:solidFill>
              <a:schemeClr val="dk2"/>
            </a:solidFill>
            <a:prstDash val="solid"/>
            <a:round/>
            <a:headEnd len="med" w="med" type="none"/>
            <a:tailEnd len="med" w="med" type="triangle"/>
          </a:ln>
        </p:spPr>
      </p:cxnSp>
      <p:sp>
        <p:nvSpPr>
          <p:cNvPr id="487" name="Google Shape;487;p107"/>
          <p:cNvSpPr txBox="1"/>
          <p:nvPr/>
        </p:nvSpPr>
        <p:spPr>
          <a:xfrm>
            <a:off x="8248300" y="779325"/>
            <a:ext cx="35910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FF"/>
                </a:solidFill>
              </a:rPr>
              <a:t>Canada</a:t>
            </a:r>
            <a:endParaRPr b="1">
              <a:solidFill>
                <a:srgbClr val="FF00FF"/>
              </a:solidFill>
            </a:endParaRPr>
          </a:p>
        </p:txBody>
      </p:sp>
      <p:cxnSp>
        <p:nvCxnSpPr>
          <p:cNvPr id="488" name="Google Shape;488;p107"/>
          <p:cNvCxnSpPr/>
          <p:nvPr/>
        </p:nvCxnSpPr>
        <p:spPr>
          <a:xfrm flipH="1">
            <a:off x="5848075" y="1140925"/>
            <a:ext cx="2649600" cy="2381700"/>
          </a:xfrm>
          <a:prstGeom prst="straightConnector1">
            <a:avLst/>
          </a:prstGeom>
          <a:noFill/>
          <a:ln cap="flat" cmpd="sng" w="9525">
            <a:solidFill>
              <a:schemeClr val="dk2"/>
            </a:solidFill>
            <a:prstDash val="solid"/>
            <a:round/>
            <a:headEnd len="med" w="med" type="none"/>
            <a:tailEnd len="med" w="med" type="triangle"/>
          </a:ln>
        </p:spPr>
      </p:cxnSp>
      <p:sp>
        <p:nvSpPr>
          <p:cNvPr id="489" name="Google Shape;489;p107"/>
          <p:cNvSpPr txBox="1"/>
          <p:nvPr/>
        </p:nvSpPr>
        <p:spPr>
          <a:xfrm>
            <a:off x="8204650" y="2453300"/>
            <a:ext cx="8292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FF"/>
                </a:solidFill>
              </a:rPr>
              <a:t>China</a:t>
            </a:r>
            <a:endParaRPr b="1">
              <a:solidFill>
                <a:srgbClr val="00FFFF"/>
              </a:solidFill>
            </a:endParaRPr>
          </a:p>
        </p:txBody>
      </p:sp>
      <p:cxnSp>
        <p:nvCxnSpPr>
          <p:cNvPr id="490" name="Google Shape;490;p107"/>
          <p:cNvCxnSpPr>
            <a:stCxn id="489" idx="2"/>
          </p:cNvCxnSpPr>
          <p:nvPr/>
        </p:nvCxnSpPr>
        <p:spPr>
          <a:xfrm flipH="1">
            <a:off x="7980250" y="2872400"/>
            <a:ext cx="639000" cy="1002300"/>
          </a:xfrm>
          <a:prstGeom prst="straightConnector1">
            <a:avLst/>
          </a:prstGeom>
          <a:noFill/>
          <a:ln cap="flat" cmpd="sng" w="9525">
            <a:solidFill>
              <a:schemeClr val="dk2"/>
            </a:solidFill>
            <a:prstDash val="solid"/>
            <a:round/>
            <a:headEnd len="med" w="med" type="none"/>
            <a:tailEnd len="med" w="med" type="triangle"/>
          </a:ln>
        </p:spPr>
      </p:cxnSp>
      <p:sp>
        <p:nvSpPr>
          <p:cNvPr id="491" name="Google Shape;491;p107"/>
          <p:cNvSpPr txBox="1"/>
          <p:nvPr/>
        </p:nvSpPr>
        <p:spPr>
          <a:xfrm>
            <a:off x="1745675" y="2942700"/>
            <a:ext cx="829200" cy="4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UKMO</a:t>
            </a:r>
            <a:endParaRPr b="1">
              <a:solidFill>
                <a:srgbClr val="0000FF"/>
              </a:solidFill>
            </a:endParaRPr>
          </a:p>
        </p:txBody>
      </p:sp>
      <p:cxnSp>
        <p:nvCxnSpPr>
          <p:cNvPr id="492" name="Google Shape;492;p107"/>
          <p:cNvCxnSpPr/>
          <p:nvPr/>
        </p:nvCxnSpPr>
        <p:spPr>
          <a:xfrm>
            <a:off x="2574875" y="3152250"/>
            <a:ext cx="4364100" cy="1118400"/>
          </a:xfrm>
          <a:prstGeom prst="straightConnector1">
            <a:avLst/>
          </a:prstGeom>
          <a:noFill/>
          <a:ln cap="flat" cmpd="sng" w="9525">
            <a:solidFill>
              <a:schemeClr val="dk2"/>
            </a:solidFill>
            <a:prstDash val="solid"/>
            <a:round/>
            <a:headEnd len="med" w="med" type="none"/>
            <a:tailEnd len="med" w="med" type="triangle"/>
          </a:ln>
        </p:spPr>
      </p:cxnSp>
      <p:sp>
        <p:nvSpPr>
          <p:cNvPr id="493" name="Google Shape;493;p107"/>
          <p:cNvSpPr txBox="1"/>
          <p:nvPr/>
        </p:nvSpPr>
        <p:spPr>
          <a:xfrm>
            <a:off x="8273250" y="1611975"/>
            <a:ext cx="6390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41333"/>
                </a:solidFill>
              </a:rPr>
              <a:t>DWD</a:t>
            </a:r>
            <a:endParaRPr b="1">
              <a:solidFill>
                <a:srgbClr val="941333"/>
              </a:solidFill>
            </a:endParaRPr>
          </a:p>
        </p:txBody>
      </p:sp>
      <p:cxnSp>
        <p:nvCxnSpPr>
          <p:cNvPr id="494" name="Google Shape;494;p107"/>
          <p:cNvCxnSpPr/>
          <p:nvPr/>
        </p:nvCxnSpPr>
        <p:spPr>
          <a:xfrm flipH="1">
            <a:off x="7151075" y="2016875"/>
            <a:ext cx="1253100" cy="1820400"/>
          </a:xfrm>
          <a:prstGeom prst="straightConnector1">
            <a:avLst/>
          </a:prstGeom>
          <a:noFill/>
          <a:ln cap="flat" cmpd="sng" w="9525">
            <a:solidFill>
              <a:schemeClr val="dk2"/>
            </a:solidFill>
            <a:prstDash val="solid"/>
            <a:round/>
            <a:headEnd len="med" w="med" type="none"/>
            <a:tailEnd len="med" w="med" type="triangle"/>
          </a:ln>
        </p:spPr>
      </p:cxnSp>
      <p:sp>
        <p:nvSpPr>
          <p:cNvPr id="495" name="Google Shape;495;p107"/>
          <p:cNvSpPr txBox="1"/>
          <p:nvPr/>
        </p:nvSpPr>
        <p:spPr>
          <a:xfrm>
            <a:off x="4225950" y="4819800"/>
            <a:ext cx="692100" cy="3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00"/>
                </a:solidFill>
              </a:rPr>
              <a:t>NCEP</a:t>
            </a:r>
            <a:endParaRPr b="1">
              <a:solidFill>
                <a:srgbClr val="00FF00"/>
              </a:solidFill>
            </a:endParaRPr>
          </a:p>
        </p:txBody>
      </p:sp>
      <p:cxnSp>
        <p:nvCxnSpPr>
          <p:cNvPr id="496" name="Google Shape;496;p107"/>
          <p:cNvCxnSpPr/>
          <p:nvPr/>
        </p:nvCxnSpPr>
        <p:spPr>
          <a:xfrm rot="10800000">
            <a:off x="4272175" y="3911850"/>
            <a:ext cx="260400" cy="978900"/>
          </a:xfrm>
          <a:prstGeom prst="straightConnector1">
            <a:avLst/>
          </a:prstGeom>
          <a:noFill/>
          <a:ln cap="flat" cmpd="sng" w="9525">
            <a:solidFill>
              <a:schemeClr val="dk2"/>
            </a:solidFill>
            <a:prstDash val="solid"/>
            <a:round/>
            <a:headEnd len="med" w="med" type="none"/>
            <a:tailEnd len="med" w="med" type="triangle"/>
          </a:ln>
        </p:spPr>
      </p:cxnSp>
      <p:cxnSp>
        <p:nvCxnSpPr>
          <p:cNvPr id="497" name="Google Shape;497;p107"/>
          <p:cNvCxnSpPr/>
          <p:nvPr/>
        </p:nvCxnSpPr>
        <p:spPr>
          <a:xfrm flipH="1" rot="10800000">
            <a:off x="399000" y="881050"/>
            <a:ext cx="18600" cy="1752000"/>
          </a:xfrm>
          <a:prstGeom prst="straightConnector1">
            <a:avLst/>
          </a:prstGeom>
          <a:noFill/>
          <a:ln cap="flat" cmpd="sng" w="28575">
            <a:solidFill>
              <a:schemeClr val="dk2"/>
            </a:solidFill>
            <a:prstDash val="solid"/>
            <a:round/>
            <a:headEnd len="med" w="med" type="none"/>
            <a:tailEnd len="med" w="med" type="triangle"/>
          </a:ln>
        </p:spPr>
      </p:cxnSp>
      <p:sp>
        <p:nvSpPr>
          <p:cNvPr id="498" name="Google Shape;498;p107"/>
          <p:cNvSpPr txBox="1"/>
          <p:nvPr/>
        </p:nvSpPr>
        <p:spPr>
          <a:xfrm>
            <a:off x="4989250" y="4677975"/>
            <a:ext cx="404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(Source: ECMWF annual report to TAC, 2019)</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108"/>
          <p:cNvSpPr txBox="1"/>
          <p:nvPr>
            <p:ph type="title"/>
          </p:nvPr>
        </p:nvSpPr>
        <p:spPr>
          <a:xfrm>
            <a:off x="1105887" y="199753"/>
            <a:ext cx="7834200" cy="846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Why Limited Area Model?</a:t>
            </a:r>
            <a:endParaRPr b="1" sz="1200">
              <a:solidFill>
                <a:srgbClr val="0000FF"/>
              </a:solidFill>
              <a:latin typeface="Comfortaa"/>
              <a:ea typeface="Comfortaa"/>
              <a:cs typeface="Comfortaa"/>
              <a:sym typeface="Comfortaa"/>
            </a:endParaRPr>
          </a:p>
        </p:txBody>
      </p:sp>
      <p:sp>
        <p:nvSpPr>
          <p:cNvPr id="504" name="Google Shape;504;p108"/>
          <p:cNvSpPr txBox="1"/>
          <p:nvPr>
            <p:ph idx="4294967295" type="body"/>
          </p:nvPr>
        </p:nvSpPr>
        <p:spPr>
          <a:xfrm>
            <a:off x="59425" y="779975"/>
            <a:ext cx="5861100" cy="2032200"/>
          </a:xfrm>
          <a:prstGeom prst="rect">
            <a:avLst/>
          </a:prstGeom>
        </p:spPr>
        <p:txBody>
          <a:bodyPr anchorCtr="0" anchor="t" bIns="91425" lIns="91425" spcFirstLastPara="1" rIns="91425" wrap="square" tIns="91425">
            <a:noAutofit/>
          </a:bodyPr>
          <a:lstStyle/>
          <a:p>
            <a:pPr indent="0" lvl="0" marL="203200" rtl="0" algn="l">
              <a:spcBef>
                <a:spcPts val="0"/>
              </a:spcBef>
              <a:spcAft>
                <a:spcPts val="0"/>
              </a:spcAft>
              <a:buNone/>
            </a:pPr>
            <a:r>
              <a:t/>
            </a:r>
            <a:endParaRPr sz="1400"/>
          </a:p>
          <a:p>
            <a:pPr indent="-342900" lvl="0" marL="457200" rtl="0" algn="l">
              <a:spcBef>
                <a:spcPts val="0"/>
              </a:spcBef>
              <a:spcAft>
                <a:spcPts val="0"/>
              </a:spcAft>
              <a:buSzPts val="1800"/>
              <a:buChar char="●"/>
            </a:pPr>
            <a:r>
              <a:rPr lang="en"/>
              <a:t>Some </a:t>
            </a:r>
            <a:r>
              <a:rPr lang="en">
                <a:solidFill>
                  <a:schemeClr val="dk1"/>
                </a:solidFill>
              </a:rPr>
              <a:t>variability in weather depends strongly on local conditions, requiring local knowledge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Many applications requires </a:t>
            </a:r>
            <a:endParaRPr>
              <a:solidFill>
                <a:schemeClr val="dk1"/>
              </a:solidFill>
            </a:endParaRPr>
          </a:p>
          <a:p>
            <a:pPr indent="0" lvl="0" marL="0" rtl="0" algn="l">
              <a:spcBef>
                <a:spcPts val="0"/>
              </a:spcBef>
              <a:spcAft>
                <a:spcPts val="0"/>
              </a:spcAft>
              <a:buNone/>
            </a:pPr>
            <a:r>
              <a:rPr lang="en">
                <a:solidFill>
                  <a:schemeClr val="dk1"/>
                </a:solidFill>
              </a:rPr>
              <a:t> 	</a:t>
            </a:r>
            <a:r>
              <a:rPr b="1" lang="en">
                <a:solidFill>
                  <a:schemeClr val="dk1"/>
                </a:solidFill>
              </a:rPr>
              <a:t>frequent, high resolution and timely </a:t>
            </a:r>
            <a:r>
              <a:rPr lang="en">
                <a:solidFill>
                  <a:schemeClr val="dk1"/>
                </a:solidFill>
              </a:rPr>
              <a:t>forecast </a:t>
            </a:r>
            <a:endParaRPr>
              <a:solidFill>
                <a:schemeClr val="dk1"/>
              </a:solidFill>
            </a:endParaRPr>
          </a:p>
          <a:p>
            <a:pPr indent="0" lvl="0" marL="0" rtl="0" algn="l">
              <a:spcBef>
                <a:spcPts val="0"/>
              </a:spcBef>
              <a:spcAft>
                <a:spcPts val="0"/>
              </a:spcAft>
              <a:buNone/>
            </a:pPr>
            <a:r>
              <a:rPr lang="en">
                <a:solidFill>
                  <a:schemeClr val="dk1"/>
                </a:solidFill>
              </a:rPr>
              <a:t>       (public, aviation, internet apps)</a:t>
            </a:r>
            <a:endParaRPr>
              <a:solidFill>
                <a:schemeClr val="dk1"/>
              </a:solidFill>
            </a:endParaRPr>
          </a:p>
          <a:p>
            <a:pPr indent="-342900" lvl="0" marL="457200" rtl="0" algn="l">
              <a:spcBef>
                <a:spcPts val="0"/>
              </a:spcBef>
              <a:spcAft>
                <a:spcPts val="0"/>
              </a:spcAft>
              <a:buSzPts val="1800"/>
              <a:buChar char="●"/>
            </a:pPr>
            <a:r>
              <a:rPr lang="en"/>
              <a:t>Resolution leads to better forecast, especially for short range</a:t>
            </a:r>
            <a:endParaRPr sz="1400"/>
          </a:p>
          <a:p>
            <a:pPr indent="0" lvl="0" marL="914400" rtl="0" algn="l">
              <a:spcBef>
                <a:spcPts val="0"/>
              </a:spcBef>
              <a:spcAft>
                <a:spcPts val="0"/>
              </a:spcAft>
              <a:buNone/>
            </a:pPr>
            <a:r>
              <a:t/>
            </a:r>
            <a:endParaRPr sz="1400"/>
          </a:p>
          <a:p>
            <a:pPr indent="0" lvl="0" marL="914400" rtl="0" algn="l">
              <a:spcBef>
                <a:spcPts val="0"/>
              </a:spcBef>
              <a:spcAft>
                <a:spcPts val="0"/>
              </a:spcAft>
              <a:buNone/>
            </a:pPr>
            <a:r>
              <a:t/>
            </a:r>
            <a:endParaRPr sz="1400"/>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graphicFrame>
        <p:nvGraphicFramePr>
          <p:cNvPr id="505" name="Google Shape;505;p108"/>
          <p:cNvGraphicFramePr/>
          <p:nvPr/>
        </p:nvGraphicFramePr>
        <p:xfrm>
          <a:off x="399975" y="3732725"/>
          <a:ext cx="3000000" cy="3000000"/>
        </p:xfrm>
        <a:graphic>
          <a:graphicData uri="http://schemas.openxmlformats.org/drawingml/2006/table">
            <a:tbl>
              <a:tblPr>
                <a:noFill/>
                <a:tableStyleId>{EBF12D23-B79F-40D3-B0B3-A3338BC1BF7D}</a:tableStyleId>
              </a:tblPr>
              <a:tblGrid>
                <a:gridCol w="1478875"/>
                <a:gridCol w="2581225"/>
                <a:gridCol w="2162475"/>
                <a:gridCol w="2241325"/>
              </a:tblGrid>
              <a:tr h="3810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Resolution</a:t>
                      </a:r>
                      <a:endParaRPr/>
                    </a:p>
                  </a:txBody>
                  <a:tcPr marT="91425" marB="91425" marR="91425" marL="91425"/>
                </a:tc>
                <a:tc>
                  <a:txBody>
                    <a:bodyPr/>
                    <a:lstStyle/>
                    <a:p>
                      <a:pPr indent="0" lvl="0" marL="0" rtl="0" algn="l">
                        <a:spcBef>
                          <a:spcPts val="0"/>
                        </a:spcBef>
                        <a:spcAft>
                          <a:spcPts val="0"/>
                        </a:spcAft>
                        <a:buNone/>
                      </a:pPr>
                      <a:r>
                        <a:rPr lang="en"/>
                        <a:t>L</a:t>
                      </a:r>
                      <a:r>
                        <a:rPr lang="en"/>
                        <a:t>ead-time</a:t>
                      </a:r>
                      <a:endParaRPr/>
                    </a:p>
                  </a:txBody>
                  <a:tcPr marT="91425" marB="91425" marR="91425" marL="91425"/>
                </a:tc>
                <a:tc>
                  <a:txBody>
                    <a:bodyPr/>
                    <a:lstStyle/>
                    <a:p>
                      <a:pPr indent="0" lvl="0" marL="0" rtl="0" algn="l">
                        <a:spcBef>
                          <a:spcPts val="0"/>
                        </a:spcBef>
                        <a:spcAft>
                          <a:spcPts val="0"/>
                        </a:spcAft>
                        <a:buNone/>
                      </a:pPr>
                      <a:r>
                        <a:rPr lang="en"/>
                        <a:t>Update frequency</a:t>
                      </a:r>
                      <a:endParaRPr/>
                    </a:p>
                  </a:txBody>
                  <a:tcPr marT="91425" marB="91425" marR="91425" marL="91425"/>
                </a:tc>
              </a:tr>
              <a:tr h="396200">
                <a:tc>
                  <a:txBody>
                    <a:bodyPr/>
                    <a:lstStyle/>
                    <a:p>
                      <a:pPr indent="0" lvl="0" marL="0" rtl="0" algn="l">
                        <a:spcBef>
                          <a:spcPts val="0"/>
                        </a:spcBef>
                        <a:spcAft>
                          <a:spcPts val="0"/>
                        </a:spcAft>
                        <a:buNone/>
                      </a:pPr>
                      <a:r>
                        <a:rPr lang="en"/>
                        <a:t>ECMWF</a:t>
                      </a:r>
                      <a:endParaRPr/>
                    </a:p>
                  </a:txBody>
                  <a:tcPr marT="91425" marB="91425" marR="91425" marL="91425"/>
                </a:tc>
                <a:tc>
                  <a:txBody>
                    <a:bodyPr/>
                    <a:lstStyle/>
                    <a:p>
                      <a:pPr indent="0" lvl="0" marL="0" rtl="0" algn="l">
                        <a:spcBef>
                          <a:spcPts val="0"/>
                        </a:spcBef>
                        <a:spcAft>
                          <a:spcPts val="0"/>
                        </a:spcAft>
                        <a:buNone/>
                      </a:pPr>
                      <a:r>
                        <a:rPr lang="en"/>
                        <a:t>9 km HRES, 18 km EPS</a:t>
                      </a:r>
                      <a:endParaRPr/>
                    </a:p>
                  </a:txBody>
                  <a:tcPr marT="91425" marB="91425" marR="91425" marL="91425"/>
                </a:tc>
                <a:tc>
                  <a:txBody>
                    <a:bodyPr/>
                    <a:lstStyle/>
                    <a:p>
                      <a:pPr indent="0" lvl="0" marL="0" rtl="0" algn="l">
                        <a:spcBef>
                          <a:spcPts val="0"/>
                        </a:spcBef>
                        <a:spcAft>
                          <a:spcPts val="0"/>
                        </a:spcAft>
                        <a:buNone/>
                      </a:pPr>
                      <a:r>
                        <a:rPr lang="en"/>
                        <a:t>15 day, 45 day</a:t>
                      </a:r>
                      <a:endParaRPr/>
                    </a:p>
                  </a:txBody>
                  <a:tcPr marT="91425" marB="91425" marR="91425" marL="91425"/>
                </a:tc>
                <a:tc>
                  <a:txBody>
                    <a:bodyPr/>
                    <a:lstStyle/>
                    <a:p>
                      <a:pPr indent="0" lvl="0" marL="0" rtl="0" algn="l">
                        <a:spcBef>
                          <a:spcPts val="0"/>
                        </a:spcBef>
                        <a:spcAft>
                          <a:spcPts val="0"/>
                        </a:spcAft>
                        <a:buNone/>
                      </a:pPr>
                      <a:r>
                        <a:rPr lang="en"/>
                        <a:t>6, 12h to 2/week</a:t>
                      </a:r>
                      <a:endParaRPr/>
                    </a:p>
                  </a:txBody>
                  <a:tcPr marT="91425" marB="91425" marR="91425" marL="91425"/>
                </a:tc>
              </a:tr>
              <a:tr h="381000">
                <a:tc>
                  <a:txBody>
                    <a:bodyPr/>
                    <a:lstStyle/>
                    <a:p>
                      <a:pPr indent="0" lvl="0" marL="0" rtl="0" algn="l">
                        <a:spcBef>
                          <a:spcPts val="0"/>
                        </a:spcBef>
                        <a:spcAft>
                          <a:spcPts val="0"/>
                        </a:spcAft>
                        <a:buNone/>
                      </a:pPr>
                      <a:r>
                        <a:rPr b="1" lang="en"/>
                        <a:t>DMI</a:t>
                      </a:r>
                      <a:endParaRPr b="1"/>
                    </a:p>
                  </a:txBody>
                  <a:tcPr marT="91425" marB="91425" marR="91425" marL="91425"/>
                </a:tc>
                <a:tc>
                  <a:txBody>
                    <a:bodyPr/>
                    <a:lstStyle/>
                    <a:p>
                      <a:pPr indent="0" lvl="0" marL="0" rtl="0" algn="l">
                        <a:spcBef>
                          <a:spcPts val="0"/>
                        </a:spcBef>
                        <a:spcAft>
                          <a:spcPts val="0"/>
                        </a:spcAft>
                        <a:buNone/>
                      </a:pPr>
                      <a:r>
                        <a:rPr b="1" lang="en"/>
                        <a:t>2.5 km</a:t>
                      </a:r>
                      <a:r>
                        <a:rPr lang="en"/>
                        <a:t>, 1km, </a:t>
                      </a:r>
                      <a:r>
                        <a:rPr b="1" lang="en"/>
                        <a:t>750 m</a:t>
                      </a:r>
                      <a:endParaRPr b="1"/>
                    </a:p>
                  </a:txBody>
                  <a:tcPr marT="91425" marB="91425" marR="91425" marL="91425"/>
                </a:tc>
                <a:tc>
                  <a:txBody>
                    <a:bodyPr/>
                    <a:lstStyle/>
                    <a:p>
                      <a:pPr indent="0" lvl="0" marL="0" rtl="0" algn="l">
                        <a:spcBef>
                          <a:spcPts val="0"/>
                        </a:spcBef>
                        <a:spcAft>
                          <a:spcPts val="0"/>
                        </a:spcAft>
                        <a:buNone/>
                      </a:pPr>
                      <a:r>
                        <a:rPr lang="en"/>
                        <a:t>66h, 60h, 54h </a:t>
                      </a:r>
                      <a:endParaRPr/>
                    </a:p>
                  </a:txBody>
                  <a:tcPr marT="91425" marB="91425" marR="91425" marL="91425"/>
                </a:tc>
                <a:tc>
                  <a:txBody>
                    <a:bodyPr/>
                    <a:lstStyle/>
                    <a:p>
                      <a:pPr indent="0" lvl="0" marL="0" rtl="0" algn="l">
                        <a:spcBef>
                          <a:spcPts val="0"/>
                        </a:spcBef>
                        <a:spcAft>
                          <a:spcPts val="0"/>
                        </a:spcAft>
                        <a:buNone/>
                      </a:pPr>
                      <a:r>
                        <a:rPr lang="en"/>
                        <a:t>1h, 3h</a:t>
                      </a:r>
                      <a:endParaRPr/>
                    </a:p>
                  </a:txBody>
                  <a:tcPr marT="91425" marB="91425" marR="91425" marL="91425"/>
                </a:tc>
              </a:tr>
            </a:tbl>
          </a:graphicData>
        </a:graphic>
      </p:graphicFrame>
      <p:pic>
        <p:nvPicPr>
          <p:cNvPr id="506" name="Google Shape;506;p108"/>
          <p:cNvPicPr preferRelativeResize="0"/>
          <p:nvPr/>
        </p:nvPicPr>
        <p:blipFill>
          <a:blip r:embed="rId3">
            <a:alphaModFix/>
          </a:blip>
          <a:stretch>
            <a:fillRect/>
          </a:stretch>
        </p:blipFill>
        <p:spPr>
          <a:xfrm>
            <a:off x="5684750" y="1008575"/>
            <a:ext cx="3157101" cy="2715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109"/>
          <p:cNvPicPr preferRelativeResize="0"/>
          <p:nvPr/>
        </p:nvPicPr>
        <p:blipFill rotWithShape="1">
          <a:blip r:embed="rId3">
            <a:alphaModFix/>
          </a:blip>
          <a:srcRect b="0" l="0" r="20609" t="0"/>
          <a:stretch/>
        </p:blipFill>
        <p:spPr>
          <a:xfrm>
            <a:off x="228600" y="1065475"/>
            <a:ext cx="4107650" cy="3494600"/>
          </a:xfrm>
          <a:prstGeom prst="rect">
            <a:avLst/>
          </a:prstGeom>
          <a:noFill/>
          <a:ln>
            <a:noFill/>
          </a:ln>
        </p:spPr>
      </p:pic>
      <p:pic>
        <p:nvPicPr>
          <p:cNvPr id="512" name="Google Shape;512;p109"/>
          <p:cNvPicPr preferRelativeResize="0"/>
          <p:nvPr/>
        </p:nvPicPr>
        <p:blipFill rotWithShape="1">
          <a:blip r:embed="rId4">
            <a:alphaModFix/>
          </a:blip>
          <a:srcRect b="0" l="0" r="19413" t="0"/>
          <a:stretch/>
        </p:blipFill>
        <p:spPr>
          <a:xfrm>
            <a:off x="4532725" y="1065475"/>
            <a:ext cx="4250875" cy="3494600"/>
          </a:xfrm>
          <a:prstGeom prst="rect">
            <a:avLst/>
          </a:prstGeom>
          <a:noFill/>
          <a:ln>
            <a:noFill/>
          </a:ln>
        </p:spPr>
      </p:pic>
      <p:sp>
        <p:nvSpPr>
          <p:cNvPr id="513" name="Google Shape;513;p109"/>
          <p:cNvSpPr txBox="1"/>
          <p:nvPr/>
        </p:nvSpPr>
        <p:spPr>
          <a:xfrm>
            <a:off x="321850" y="1065475"/>
            <a:ext cx="15948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DMI</a:t>
            </a:r>
            <a:endParaRPr b="1" sz="1800">
              <a:solidFill>
                <a:srgbClr val="FF0000"/>
              </a:solidFill>
            </a:endParaRPr>
          </a:p>
          <a:p>
            <a:pPr indent="0" lvl="0" marL="0" rtl="0" algn="l">
              <a:spcBef>
                <a:spcPts val="0"/>
              </a:spcBef>
              <a:spcAft>
                <a:spcPts val="0"/>
              </a:spcAft>
              <a:buNone/>
            </a:pPr>
            <a:r>
              <a:rPr b="1" lang="en" sz="1800">
                <a:solidFill>
                  <a:srgbClr val="00FF00"/>
                </a:solidFill>
              </a:rPr>
              <a:t>ECMWF</a:t>
            </a:r>
            <a:endParaRPr b="1" sz="1800">
              <a:solidFill>
                <a:srgbClr val="00FF00"/>
              </a:solidFill>
            </a:endParaRPr>
          </a:p>
        </p:txBody>
      </p:sp>
      <p:sp>
        <p:nvSpPr>
          <p:cNvPr id="514" name="Google Shape;514;p109"/>
          <p:cNvSpPr txBox="1"/>
          <p:nvPr/>
        </p:nvSpPr>
        <p:spPr>
          <a:xfrm>
            <a:off x="4229300" y="1148450"/>
            <a:ext cx="2654700" cy="14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DMI</a:t>
            </a:r>
            <a:endParaRPr b="1" sz="1800">
              <a:solidFill>
                <a:srgbClr val="FF0000"/>
              </a:solidFill>
            </a:endParaRPr>
          </a:p>
          <a:p>
            <a:pPr indent="0" lvl="0" marL="0" rtl="0" algn="l">
              <a:spcBef>
                <a:spcPts val="0"/>
              </a:spcBef>
              <a:spcAft>
                <a:spcPts val="0"/>
              </a:spcAft>
              <a:buNone/>
            </a:pPr>
            <a:r>
              <a:rPr b="1" lang="en" sz="1800">
                <a:solidFill>
                  <a:srgbClr val="00FF00"/>
                </a:solidFill>
              </a:rPr>
              <a:t>ECMWF, 3h delay</a:t>
            </a:r>
            <a:endParaRPr b="1" sz="1800">
              <a:solidFill>
                <a:srgbClr val="00FF00"/>
              </a:solidFill>
            </a:endParaRPr>
          </a:p>
          <a:p>
            <a:pPr indent="0" lvl="0" marL="0" rtl="0" algn="l">
              <a:spcBef>
                <a:spcPts val="0"/>
              </a:spcBef>
              <a:spcAft>
                <a:spcPts val="0"/>
              </a:spcAft>
              <a:buNone/>
            </a:pPr>
            <a:r>
              <a:rPr b="1" lang="en" sz="1800">
                <a:solidFill>
                  <a:srgbClr val="0000FF"/>
                </a:solidFill>
              </a:rPr>
              <a:t>ECMWF, 12h delay</a:t>
            </a:r>
            <a:endParaRPr b="1" sz="1800">
              <a:solidFill>
                <a:srgbClr val="0000FF"/>
              </a:solidFill>
            </a:endParaRPr>
          </a:p>
        </p:txBody>
      </p:sp>
      <p:sp>
        <p:nvSpPr>
          <p:cNvPr id="515" name="Google Shape;515;p109"/>
          <p:cNvSpPr/>
          <p:nvPr/>
        </p:nvSpPr>
        <p:spPr>
          <a:xfrm>
            <a:off x="668925" y="2896475"/>
            <a:ext cx="1922400" cy="3963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09"/>
          <p:cNvSpPr/>
          <p:nvPr/>
        </p:nvSpPr>
        <p:spPr>
          <a:xfrm>
            <a:off x="4707525" y="2667875"/>
            <a:ext cx="1922400" cy="396300"/>
          </a:xfrm>
          <a:prstGeom prst="ellipse">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09"/>
          <p:cNvSpPr txBox="1"/>
          <p:nvPr/>
        </p:nvSpPr>
        <p:spPr>
          <a:xfrm>
            <a:off x="759825" y="4560075"/>
            <a:ext cx="3708300" cy="4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t>Forecast with same basetime</a:t>
            </a:r>
            <a:endParaRPr b="1" sz="1800"/>
          </a:p>
          <a:p>
            <a:pPr indent="0" lvl="0" marL="0" rtl="0" algn="l">
              <a:spcBef>
                <a:spcPts val="0"/>
              </a:spcBef>
              <a:spcAft>
                <a:spcPts val="0"/>
              </a:spcAft>
              <a:buClr>
                <a:schemeClr val="dk1"/>
              </a:buClr>
              <a:buSzPts val="1100"/>
              <a:buFont typeface="Arial"/>
              <a:buNone/>
            </a:pPr>
            <a:r>
              <a:t/>
            </a:r>
            <a:endParaRPr/>
          </a:p>
        </p:txBody>
      </p:sp>
      <p:sp>
        <p:nvSpPr>
          <p:cNvPr id="518" name="Google Shape;518;p109"/>
          <p:cNvSpPr txBox="1"/>
          <p:nvPr/>
        </p:nvSpPr>
        <p:spPr>
          <a:xfrm>
            <a:off x="5331825" y="4560075"/>
            <a:ext cx="3922500" cy="4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Latest available forecasts</a:t>
            </a:r>
            <a:endParaRPr b="1" sz="1800"/>
          </a:p>
          <a:p>
            <a:pPr indent="0" lvl="0" marL="0" rtl="0" algn="l">
              <a:spcBef>
                <a:spcPts val="0"/>
              </a:spcBef>
              <a:spcAft>
                <a:spcPts val="0"/>
              </a:spcAft>
              <a:buNone/>
            </a:pPr>
            <a:r>
              <a:t/>
            </a:r>
            <a:endParaRPr/>
          </a:p>
        </p:txBody>
      </p:sp>
      <p:sp>
        <p:nvSpPr>
          <p:cNvPr id="519" name="Google Shape;519;p109"/>
          <p:cNvSpPr txBox="1"/>
          <p:nvPr/>
        </p:nvSpPr>
        <p:spPr>
          <a:xfrm>
            <a:off x="2476400" y="424250"/>
            <a:ext cx="6307200" cy="5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FF"/>
                </a:solidFill>
                <a:latin typeface="Comfortaa"/>
                <a:ea typeface="Comfortaa"/>
                <a:cs typeface="Comfortaa"/>
                <a:sym typeface="Comfortaa"/>
              </a:rPr>
              <a:t>Crucial importance with delivery time</a:t>
            </a:r>
            <a:r>
              <a:rPr b="1" lang="en" sz="2400">
                <a:solidFill>
                  <a:srgbClr val="0000FF"/>
                </a:solidFill>
              </a:rPr>
              <a:t> </a:t>
            </a:r>
            <a:endParaRPr b="1" sz="24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12"/>
                                        </p:tgtEl>
                                        <p:attrNameLst>
                                          <p:attrName>style.visibility</p:attrName>
                                        </p:attrNameLst>
                                      </p:cBhvr>
                                      <p:to>
                                        <p:strVal val="visible"/>
                                      </p:to>
                                    </p:set>
                                    <p:anim calcmode="lin" valueType="num">
                                      <p:cBhvr additive="base">
                                        <p:cTn dur="1000"/>
                                        <p:tgtEl>
                                          <p:spTgt spid="51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110"/>
          <p:cNvPicPr preferRelativeResize="0"/>
          <p:nvPr/>
        </p:nvPicPr>
        <p:blipFill rotWithShape="1">
          <a:blip r:embed="rId3">
            <a:alphaModFix/>
          </a:blip>
          <a:srcRect b="17963" l="9551" r="0" t="17394"/>
          <a:stretch/>
        </p:blipFill>
        <p:spPr>
          <a:xfrm>
            <a:off x="276700" y="1821425"/>
            <a:ext cx="3592600" cy="3012775"/>
          </a:xfrm>
          <a:prstGeom prst="rect">
            <a:avLst/>
          </a:prstGeom>
          <a:noFill/>
          <a:ln>
            <a:noFill/>
          </a:ln>
        </p:spPr>
      </p:pic>
      <p:pic>
        <p:nvPicPr>
          <p:cNvPr id="525" name="Google Shape;525;p110"/>
          <p:cNvPicPr preferRelativeResize="0"/>
          <p:nvPr/>
        </p:nvPicPr>
        <p:blipFill rotWithShape="1">
          <a:blip r:embed="rId4">
            <a:alphaModFix/>
          </a:blip>
          <a:srcRect b="18329" l="9706" r="0" t="18158"/>
          <a:stretch/>
        </p:blipFill>
        <p:spPr>
          <a:xfrm>
            <a:off x="3869300" y="1854000"/>
            <a:ext cx="3452436" cy="3012775"/>
          </a:xfrm>
          <a:prstGeom prst="rect">
            <a:avLst/>
          </a:prstGeom>
          <a:noFill/>
          <a:ln>
            <a:noFill/>
          </a:ln>
        </p:spPr>
      </p:pic>
      <p:pic>
        <p:nvPicPr>
          <p:cNvPr descr="skybrud-1.jpg" id="526" name="Google Shape;526;p110"/>
          <p:cNvPicPr preferRelativeResize="0"/>
          <p:nvPr/>
        </p:nvPicPr>
        <p:blipFill rotWithShape="1">
          <a:blip r:embed="rId5">
            <a:alphaModFix/>
          </a:blip>
          <a:srcRect b="0" l="0" r="0" t="0"/>
          <a:stretch/>
        </p:blipFill>
        <p:spPr>
          <a:xfrm>
            <a:off x="6046550" y="337900"/>
            <a:ext cx="2973150" cy="2039600"/>
          </a:xfrm>
          <a:prstGeom prst="rect">
            <a:avLst/>
          </a:prstGeom>
          <a:noFill/>
          <a:ln>
            <a:noFill/>
          </a:ln>
        </p:spPr>
      </p:pic>
      <p:sp>
        <p:nvSpPr>
          <p:cNvPr id="527" name="Google Shape;527;p110"/>
          <p:cNvSpPr txBox="1"/>
          <p:nvPr/>
        </p:nvSpPr>
        <p:spPr>
          <a:xfrm>
            <a:off x="276700" y="1176500"/>
            <a:ext cx="733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fortaa"/>
                <a:ea typeface="Comfortaa"/>
                <a:cs typeface="Comfortaa"/>
                <a:sym typeface="Comfortaa"/>
              </a:rPr>
              <a:t>In 2020, NCKF in DMI launched a 2.5 km reanalysis project</a:t>
            </a:r>
            <a:endParaRPr>
              <a:latin typeface="Comfortaa"/>
              <a:ea typeface="Comfortaa"/>
              <a:cs typeface="Comfortaa"/>
              <a:sym typeface="Comfortaa"/>
            </a:endParaRPr>
          </a:p>
          <a:p>
            <a:pPr indent="0" lvl="0" marL="0" rtl="0" algn="l">
              <a:spcBef>
                <a:spcPts val="0"/>
              </a:spcBef>
              <a:spcAft>
                <a:spcPts val="0"/>
              </a:spcAft>
              <a:buNone/>
            </a:pPr>
            <a:r>
              <a:rPr b="1" lang="en">
                <a:latin typeface="Comfortaa"/>
                <a:ea typeface="Comfortaa"/>
                <a:cs typeface="Comfortaa"/>
                <a:sym typeface="Comfortaa"/>
              </a:rPr>
              <a:t>DANRA</a:t>
            </a:r>
            <a:r>
              <a:rPr lang="en">
                <a:latin typeface="Comfortaa"/>
                <a:ea typeface="Comfortaa"/>
                <a:cs typeface="Comfortaa"/>
                <a:sym typeface="Comfortaa"/>
              </a:rPr>
              <a:t>, aiming for a 70 year reanalysis for Denmark.... ....</a:t>
            </a:r>
            <a:endParaRPr>
              <a:latin typeface="Comfortaa"/>
              <a:ea typeface="Comfortaa"/>
              <a:cs typeface="Comfortaa"/>
              <a:sym typeface="Comfortaa"/>
            </a:endParaRPr>
          </a:p>
        </p:txBody>
      </p:sp>
      <p:sp>
        <p:nvSpPr>
          <p:cNvPr id="528" name="Google Shape;528;p110"/>
          <p:cNvSpPr txBox="1"/>
          <p:nvPr/>
        </p:nvSpPr>
        <p:spPr>
          <a:xfrm>
            <a:off x="4887663" y="4743300"/>
            <a:ext cx="141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ERA5, 31 km</a:t>
            </a:r>
            <a:endParaRPr/>
          </a:p>
        </p:txBody>
      </p:sp>
      <p:sp>
        <p:nvSpPr>
          <p:cNvPr id="529" name="Google Shape;529;p110"/>
          <p:cNvSpPr txBox="1"/>
          <p:nvPr/>
        </p:nvSpPr>
        <p:spPr>
          <a:xfrm>
            <a:off x="1382479" y="4667100"/>
            <a:ext cx="181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DANRA</a:t>
            </a:r>
            <a:r>
              <a:rPr lang="en"/>
              <a:t>, 2.5 km</a:t>
            </a:r>
            <a:endParaRPr/>
          </a:p>
        </p:txBody>
      </p:sp>
      <p:sp>
        <p:nvSpPr>
          <p:cNvPr id="530" name="Google Shape;530;p110"/>
          <p:cNvSpPr/>
          <p:nvPr/>
        </p:nvSpPr>
        <p:spPr>
          <a:xfrm>
            <a:off x="6957100" y="405525"/>
            <a:ext cx="1572600" cy="1445100"/>
          </a:xfrm>
          <a:prstGeom prst="rect">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10"/>
          <p:cNvSpPr txBox="1"/>
          <p:nvPr/>
        </p:nvSpPr>
        <p:spPr>
          <a:xfrm>
            <a:off x="2222125" y="405525"/>
            <a:ext cx="3824400" cy="5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FF"/>
                </a:solidFill>
                <a:latin typeface="Comfortaa"/>
                <a:ea typeface="Comfortaa"/>
                <a:cs typeface="Comfortaa"/>
                <a:sym typeface="Comfortaa"/>
              </a:rPr>
              <a:t>Resolution is essential!</a:t>
            </a:r>
            <a:r>
              <a:rPr b="1" lang="en" sz="2400">
                <a:solidFill>
                  <a:srgbClr val="0000FF"/>
                </a:solidFill>
              </a:rPr>
              <a:t> </a:t>
            </a:r>
            <a:endParaRPr b="1" sz="2400">
              <a:solidFill>
                <a:srgbClr val="0000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graphicFrame>
        <p:nvGraphicFramePr>
          <p:cNvPr id="536" name="Google Shape;536;p111"/>
          <p:cNvGraphicFramePr/>
          <p:nvPr/>
        </p:nvGraphicFramePr>
        <p:xfrm>
          <a:off x="1838175" y="1127950"/>
          <a:ext cx="3000000" cy="3000000"/>
        </p:xfrm>
        <a:graphic>
          <a:graphicData uri="http://schemas.openxmlformats.org/drawingml/2006/table">
            <a:tbl>
              <a:tblPr>
                <a:noFill/>
                <a:tableStyleId>{46B6240A-52E5-42A6-A517-25B5D4069D3B}</a:tableStyleId>
              </a:tblPr>
              <a:tblGrid>
                <a:gridCol w="1967700"/>
                <a:gridCol w="1396425"/>
                <a:gridCol w="1218725"/>
                <a:gridCol w="1231400"/>
              </a:tblGrid>
              <a:tr h="263500">
                <a:tc rowSpan="2">
                  <a:txBody>
                    <a:bodyPr/>
                    <a:lstStyle/>
                    <a:p>
                      <a:pPr indent="0" lvl="0" marL="0" rtl="0" algn="ctr">
                        <a:spcBef>
                          <a:spcPts val="0"/>
                        </a:spcBef>
                        <a:spcAft>
                          <a:spcPts val="0"/>
                        </a:spcAft>
                        <a:buNone/>
                      </a:pPr>
                      <a:r>
                        <a:t/>
                      </a:r>
                      <a:endParaRPr sz="1000"/>
                    </a:p>
                    <a:p>
                      <a:pPr indent="0" lvl="0" marL="0" rtl="0" algn="ctr">
                        <a:spcBef>
                          <a:spcPts val="0"/>
                        </a:spcBef>
                        <a:spcAft>
                          <a:spcPts val="0"/>
                        </a:spcAft>
                        <a:buNone/>
                      </a:pPr>
                      <a:r>
                        <a:rPr b="1" lang="en" sz="1000"/>
                        <a:t>Danish </a:t>
                      </a:r>
                      <a:r>
                        <a:rPr b="1" lang="en" sz="1000" u="sng"/>
                        <a:t>category 4</a:t>
                      </a:r>
                      <a:r>
                        <a:rPr b="1" lang="en" sz="1000"/>
                        <a:t> storms</a:t>
                      </a:r>
                      <a:endParaRPr b="1" sz="1000"/>
                    </a:p>
                  </a:txBody>
                  <a:tcPr marT="63500" marB="63500" marR="63500" marL="63500"/>
                </a:tc>
                <a:tc gridSpan="3">
                  <a:txBody>
                    <a:bodyPr/>
                    <a:lstStyle/>
                    <a:p>
                      <a:pPr indent="0" lvl="0" marL="0" rtl="0" algn="ctr">
                        <a:spcBef>
                          <a:spcPts val="0"/>
                        </a:spcBef>
                        <a:spcAft>
                          <a:spcPts val="0"/>
                        </a:spcAft>
                        <a:buNone/>
                      </a:pPr>
                      <a:r>
                        <a:rPr b="1" lang="en" sz="1000"/>
                        <a:t>  Wind Speed Maxima [m/s]</a:t>
                      </a:r>
                      <a:endParaRPr b="1" sz="1000"/>
                    </a:p>
                  </a:txBody>
                  <a:tcPr marT="63500" marB="63500" marR="63500" marL="63500"/>
                </a:tc>
                <a:tc hMerge="1"/>
                <a:tc hMerge="1"/>
              </a:tr>
              <a:tr h="254000">
                <a:tc vMerge="1"/>
                <a:tc>
                  <a:txBody>
                    <a:bodyPr/>
                    <a:lstStyle/>
                    <a:p>
                      <a:pPr indent="0" lvl="0" marL="0" rtl="0" algn="ctr">
                        <a:spcBef>
                          <a:spcPts val="0"/>
                        </a:spcBef>
                        <a:spcAft>
                          <a:spcPts val="0"/>
                        </a:spcAft>
                        <a:buNone/>
                      </a:pPr>
                      <a:r>
                        <a:rPr b="1" lang="en" sz="1000"/>
                        <a:t>OBS</a:t>
                      </a:r>
                      <a:endParaRPr b="1" sz="1000"/>
                    </a:p>
                  </a:txBody>
                  <a:tcPr marT="63500" marB="63500" marR="63500" marL="63500"/>
                </a:tc>
                <a:tc>
                  <a:txBody>
                    <a:bodyPr/>
                    <a:lstStyle/>
                    <a:p>
                      <a:pPr indent="0" lvl="0" marL="0" rtl="0" algn="ctr">
                        <a:spcBef>
                          <a:spcPts val="0"/>
                        </a:spcBef>
                        <a:spcAft>
                          <a:spcPts val="0"/>
                        </a:spcAft>
                        <a:buNone/>
                      </a:pPr>
                      <a:r>
                        <a:rPr b="1" lang="en" sz="1000">
                          <a:solidFill>
                            <a:srgbClr val="0000FF"/>
                          </a:solidFill>
                        </a:rPr>
                        <a:t>DANRA</a:t>
                      </a:r>
                      <a:endParaRPr b="1" sz="1000">
                        <a:solidFill>
                          <a:srgbClr val="0000FF"/>
                        </a:solidFill>
                      </a:endParaRPr>
                    </a:p>
                  </a:txBody>
                  <a:tcPr marT="63500" marB="63500" marR="63500" marL="63500"/>
                </a:tc>
                <a:tc>
                  <a:txBody>
                    <a:bodyPr/>
                    <a:lstStyle/>
                    <a:p>
                      <a:pPr indent="0" lvl="0" marL="0" rtl="0" algn="ctr">
                        <a:spcBef>
                          <a:spcPts val="0"/>
                        </a:spcBef>
                        <a:spcAft>
                          <a:spcPts val="0"/>
                        </a:spcAft>
                        <a:buNone/>
                      </a:pPr>
                      <a:r>
                        <a:rPr b="1" lang="en" sz="1000"/>
                        <a:t>ERA5</a:t>
                      </a:r>
                      <a:endParaRPr b="1" sz="1000"/>
                    </a:p>
                  </a:txBody>
                  <a:tcPr marT="63500" marB="63500" marR="63500" marL="63500"/>
                </a:tc>
              </a:tr>
              <a:tr h="12700">
                <a:tc>
                  <a:txBody>
                    <a:bodyPr/>
                    <a:lstStyle/>
                    <a:p>
                      <a:pPr indent="0" lvl="0" marL="0" rtl="0" algn="ctr">
                        <a:spcBef>
                          <a:spcPts val="0"/>
                        </a:spcBef>
                        <a:spcAft>
                          <a:spcPts val="0"/>
                        </a:spcAft>
                        <a:buNone/>
                      </a:pPr>
                      <a:r>
                        <a:rPr b="1" lang="en" sz="1000"/>
                        <a:t>1981-11-24</a:t>
                      </a:r>
                      <a:endParaRPr b="1" sz="1000"/>
                    </a:p>
                  </a:txBody>
                  <a:tcPr marT="63500" marB="63500" marR="63500" marL="63500"/>
                </a:tc>
                <a:tc>
                  <a:txBody>
                    <a:bodyPr/>
                    <a:lstStyle/>
                    <a:p>
                      <a:pPr indent="0" lvl="0" marL="0" rtl="0" algn="ctr">
                        <a:spcBef>
                          <a:spcPts val="0"/>
                        </a:spcBef>
                        <a:spcAft>
                          <a:spcPts val="0"/>
                        </a:spcAft>
                        <a:buNone/>
                      </a:pPr>
                      <a:r>
                        <a:rPr lang="en" sz="1000"/>
                        <a:t>35.0</a:t>
                      </a:r>
                      <a:endParaRPr sz="1000"/>
                    </a:p>
                  </a:txBody>
                  <a:tcPr marT="63500" marB="63500" marR="63500" marL="63500"/>
                </a:tc>
                <a:tc>
                  <a:txBody>
                    <a:bodyPr/>
                    <a:lstStyle/>
                    <a:p>
                      <a:pPr indent="0" lvl="0" marL="0" rtl="0" algn="ctr">
                        <a:spcBef>
                          <a:spcPts val="0"/>
                        </a:spcBef>
                        <a:spcAft>
                          <a:spcPts val="0"/>
                        </a:spcAft>
                        <a:buNone/>
                      </a:pPr>
                      <a:r>
                        <a:rPr lang="en" sz="1000">
                          <a:solidFill>
                            <a:srgbClr val="0000FF"/>
                          </a:solidFill>
                        </a:rPr>
                        <a:t>28.5</a:t>
                      </a:r>
                      <a:endParaRPr sz="1000">
                        <a:solidFill>
                          <a:srgbClr val="0000FF"/>
                        </a:solidFill>
                      </a:endParaRPr>
                    </a:p>
                  </a:txBody>
                  <a:tcPr marT="63500" marB="63500" marR="63500" marL="63500"/>
                </a:tc>
                <a:tc>
                  <a:txBody>
                    <a:bodyPr/>
                    <a:lstStyle/>
                    <a:p>
                      <a:pPr indent="0" lvl="0" marL="0" rtl="0" algn="ctr">
                        <a:spcBef>
                          <a:spcPts val="0"/>
                        </a:spcBef>
                        <a:spcAft>
                          <a:spcPts val="0"/>
                        </a:spcAft>
                        <a:buNone/>
                      </a:pPr>
                      <a:r>
                        <a:rPr lang="en" sz="1000"/>
                        <a:t>26.2</a:t>
                      </a:r>
                      <a:endParaRPr sz="1000"/>
                    </a:p>
                  </a:txBody>
                  <a:tcPr marT="63500" marB="63500" marR="63500" marL="63500"/>
                </a:tc>
              </a:tr>
              <a:tr h="12700">
                <a:tc>
                  <a:txBody>
                    <a:bodyPr/>
                    <a:lstStyle/>
                    <a:p>
                      <a:pPr indent="0" lvl="0" marL="0" rtl="0" algn="ctr">
                        <a:spcBef>
                          <a:spcPts val="0"/>
                        </a:spcBef>
                        <a:spcAft>
                          <a:spcPts val="0"/>
                        </a:spcAft>
                        <a:buNone/>
                      </a:pPr>
                      <a:r>
                        <a:rPr b="1" lang="en" sz="1000"/>
                        <a:t>1983-01-18</a:t>
                      </a:r>
                      <a:endParaRPr b="1" sz="1000"/>
                    </a:p>
                  </a:txBody>
                  <a:tcPr marT="63500" marB="63500" marR="63500" marL="63500"/>
                </a:tc>
                <a:tc>
                  <a:txBody>
                    <a:bodyPr/>
                    <a:lstStyle/>
                    <a:p>
                      <a:pPr indent="0" lvl="0" marL="0" rtl="0" algn="ctr">
                        <a:spcBef>
                          <a:spcPts val="0"/>
                        </a:spcBef>
                        <a:spcAft>
                          <a:spcPts val="0"/>
                        </a:spcAft>
                        <a:buNone/>
                      </a:pPr>
                      <a:r>
                        <a:rPr lang="en" sz="1000"/>
                        <a:t>31.4</a:t>
                      </a:r>
                      <a:endParaRPr sz="1000"/>
                    </a:p>
                  </a:txBody>
                  <a:tcPr marT="63500" marB="63500" marR="63500" marL="63500"/>
                </a:tc>
                <a:tc>
                  <a:txBody>
                    <a:bodyPr/>
                    <a:lstStyle/>
                    <a:p>
                      <a:pPr indent="0" lvl="0" marL="0" rtl="0" algn="ctr">
                        <a:spcBef>
                          <a:spcPts val="0"/>
                        </a:spcBef>
                        <a:spcAft>
                          <a:spcPts val="0"/>
                        </a:spcAft>
                        <a:buNone/>
                      </a:pPr>
                      <a:r>
                        <a:rPr lang="en" sz="1000">
                          <a:solidFill>
                            <a:srgbClr val="0000FF"/>
                          </a:solidFill>
                        </a:rPr>
                        <a:t>27.4</a:t>
                      </a:r>
                      <a:endParaRPr sz="1000">
                        <a:solidFill>
                          <a:srgbClr val="0000FF"/>
                        </a:solidFill>
                      </a:endParaRPr>
                    </a:p>
                  </a:txBody>
                  <a:tcPr marT="63500" marB="63500" marR="63500" marL="63500"/>
                </a:tc>
                <a:tc>
                  <a:txBody>
                    <a:bodyPr/>
                    <a:lstStyle/>
                    <a:p>
                      <a:pPr indent="0" lvl="0" marL="0" rtl="0" algn="ctr">
                        <a:spcBef>
                          <a:spcPts val="0"/>
                        </a:spcBef>
                        <a:spcAft>
                          <a:spcPts val="0"/>
                        </a:spcAft>
                        <a:buNone/>
                      </a:pPr>
                      <a:r>
                        <a:rPr lang="en" sz="1000"/>
                        <a:t>23.2</a:t>
                      </a:r>
                      <a:endParaRPr sz="1000"/>
                    </a:p>
                  </a:txBody>
                  <a:tcPr marT="63500" marB="63500" marR="63500" marL="63500"/>
                </a:tc>
              </a:tr>
              <a:tr h="12700">
                <a:tc>
                  <a:txBody>
                    <a:bodyPr/>
                    <a:lstStyle/>
                    <a:p>
                      <a:pPr indent="0" lvl="0" marL="0" rtl="0" algn="ctr">
                        <a:spcBef>
                          <a:spcPts val="0"/>
                        </a:spcBef>
                        <a:spcAft>
                          <a:spcPts val="0"/>
                        </a:spcAft>
                        <a:buNone/>
                      </a:pPr>
                      <a:r>
                        <a:rPr b="1" lang="en" sz="1000"/>
                        <a:t>1990-02-26</a:t>
                      </a:r>
                      <a:endParaRPr b="1" sz="1000"/>
                    </a:p>
                  </a:txBody>
                  <a:tcPr marT="63500" marB="63500" marR="63500" marL="63500"/>
                </a:tc>
                <a:tc>
                  <a:txBody>
                    <a:bodyPr/>
                    <a:lstStyle/>
                    <a:p>
                      <a:pPr indent="0" lvl="0" marL="0" rtl="0" algn="ctr">
                        <a:spcBef>
                          <a:spcPts val="0"/>
                        </a:spcBef>
                        <a:spcAft>
                          <a:spcPts val="0"/>
                        </a:spcAft>
                        <a:buNone/>
                      </a:pPr>
                      <a:r>
                        <a:rPr lang="en" sz="1000"/>
                        <a:t>31.0</a:t>
                      </a:r>
                      <a:endParaRPr sz="1000"/>
                    </a:p>
                  </a:txBody>
                  <a:tcPr marT="63500" marB="63500" marR="63500" marL="63500"/>
                </a:tc>
                <a:tc>
                  <a:txBody>
                    <a:bodyPr/>
                    <a:lstStyle/>
                    <a:p>
                      <a:pPr indent="0" lvl="0" marL="0" rtl="0" algn="ctr">
                        <a:spcBef>
                          <a:spcPts val="0"/>
                        </a:spcBef>
                        <a:spcAft>
                          <a:spcPts val="0"/>
                        </a:spcAft>
                        <a:buNone/>
                      </a:pPr>
                      <a:r>
                        <a:rPr lang="en" sz="1000">
                          <a:solidFill>
                            <a:srgbClr val="0000FF"/>
                          </a:solidFill>
                        </a:rPr>
                        <a:t>28.6</a:t>
                      </a:r>
                      <a:endParaRPr sz="1000">
                        <a:solidFill>
                          <a:srgbClr val="0000FF"/>
                        </a:solidFill>
                      </a:endParaRPr>
                    </a:p>
                  </a:txBody>
                  <a:tcPr marT="63500" marB="63500" marR="63500" marL="63500"/>
                </a:tc>
                <a:tc>
                  <a:txBody>
                    <a:bodyPr/>
                    <a:lstStyle/>
                    <a:p>
                      <a:pPr indent="0" lvl="0" marL="0" rtl="0" algn="ctr">
                        <a:spcBef>
                          <a:spcPts val="0"/>
                        </a:spcBef>
                        <a:spcAft>
                          <a:spcPts val="0"/>
                        </a:spcAft>
                        <a:buNone/>
                      </a:pPr>
                      <a:r>
                        <a:rPr lang="en" sz="1000"/>
                        <a:t>23.6</a:t>
                      </a:r>
                      <a:endParaRPr sz="1000"/>
                    </a:p>
                  </a:txBody>
                  <a:tcPr marT="63500" marB="63500" marR="63500" marL="63500"/>
                </a:tc>
              </a:tr>
              <a:tr h="12700">
                <a:tc>
                  <a:txBody>
                    <a:bodyPr/>
                    <a:lstStyle/>
                    <a:p>
                      <a:pPr indent="0" lvl="0" marL="0" rtl="0" algn="ctr">
                        <a:spcBef>
                          <a:spcPts val="0"/>
                        </a:spcBef>
                        <a:spcAft>
                          <a:spcPts val="0"/>
                        </a:spcAft>
                        <a:buNone/>
                      </a:pPr>
                      <a:r>
                        <a:rPr b="1" lang="en" sz="1000"/>
                        <a:t>1991-01-09</a:t>
                      </a:r>
                      <a:endParaRPr b="1" sz="1000"/>
                    </a:p>
                  </a:txBody>
                  <a:tcPr marT="63500" marB="63500" marR="63500" marL="63500"/>
                </a:tc>
                <a:tc>
                  <a:txBody>
                    <a:bodyPr/>
                    <a:lstStyle/>
                    <a:p>
                      <a:pPr indent="0" lvl="0" marL="0" rtl="0" algn="ctr">
                        <a:spcBef>
                          <a:spcPts val="0"/>
                        </a:spcBef>
                        <a:spcAft>
                          <a:spcPts val="0"/>
                        </a:spcAft>
                        <a:buNone/>
                      </a:pPr>
                      <a:r>
                        <a:rPr lang="en" sz="1000"/>
                        <a:t>33.0</a:t>
                      </a:r>
                      <a:endParaRPr sz="1000"/>
                    </a:p>
                  </a:txBody>
                  <a:tcPr marT="63500" marB="63500" marR="63500" marL="63500"/>
                </a:tc>
                <a:tc>
                  <a:txBody>
                    <a:bodyPr/>
                    <a:lstStyle/>
                    <a:p>
                      <a:pPr indent="0" lvl="0" marL="0" rtl="0" algn="ctr">
                        <a:spcBef>
                          <a:spcPts val="0"/>
                        </a:spcBef>
                        <a:spcAft>
                          <a:spcPts val="0"/>
                        </a:spcAft>
                        <a:buNone/>
                      </a:pPr>
                      <a:r>
                        <a:rPr lang="en" sz="1000">
                          <a:solidFill>
                            <a:srgbClr val="0000FF"/>
                          </a:solidFill>
                        </a:rPr>
                        <a:t>29.9</a:t>
                      </a:r>
                      <a:endParaRPr sz="1000">
                        <a:solidFill>
                          <a:srgbClr val="0000FF"/>
                        </a:solidFill>
                      </a:endParaRPr>
                    </a:p>
                  </a:txBody>
                  <a:tcPr marT="63500" marB="63500" marR="63500" marL="63500"/>
                </a:tc>
                <a:tc>
                  <a:txBody>
                    <a:bodyPr/>
                    <a:lstStyle/>
                    <a:p>
                      <a:pPr indent="0" lvl="0" marL="0" rtl="0" algn="ctr">
                        <a:spcBef>
                          <a:spcPts val="0"/>
                        </a:spcBef>
                        <a:spcAft>
                          <a:spcPts val="0"/>
                        </a:spcAft>
                        <a:buNone/>
                      </a:pPr>
                      <a:r>
                        <a:rPr lang="en" sz="1000"/>
                        <a:t>24.5</a:t>
                      </a:r>
                      <a:endParaRPr sz="1000"/>
                    </a:p>
                  </a:txBody>
                  <a:tcPr marT="63500" marB="63500" marR="63500" marL="63500"/>
                </a:tc>
              </a:tr>
              <a:tr h="12700">
                <a:tc>
                  <a:txBody>
                    <a:bodyPr/>
                    <a:lstStyle/>
                    <a:p>
                      <a:pPr indent="0" lvl="0" marL="0" rtl="0" algn="ctr">
                        <a:spcBef>
                          <a:spcPts val="0"/>
                        </a:spcBef>
                        <a:spcAft>
                          <a:spcPts val="0"/>
                        </a:spcAft>
                        <a:buNone/>
                      </a:pPr>
                      <a:r>
                        <a:rPr b="1" lang="en" sz="1000"/>
                        <a:t>1999-12-03</a:t>
                      </a:r>
                      <a:endParaRPr b="1" sz="1000"/>
                    </a:p>
                  </a:txBody>
                  <a:tcPr marT="63500" marB="63500" marR="63500" marL="63500"/>
                </a:tc>
                <a:tc>
                  <a:txBody>
                    <a:bodyPr/>
                    <a:lstStyle/>
                    <a:p>
                      <a:pPr indent="0" lvl="0" marL="0" rtl="0" algn="ctr">
                        <a:spcBef>
                          <a:spcPts val="0"/>
                        </a:spcBef>
                        <a:spcAft>
                          <a:spcPts val="0"/>
                        </a:spcAft>
                        <a:buNone/>
                      </a:pPr>
                      <a:r>
                        <a:rPr lang="en" sz="1000"/>
                        <a:t>41.2</a:t>
                      </a:r>
                      <a:endParaRPr sz="1000"/>
                    </a:p>
                  </a:txBody>
                  <a:tcPr marT="63500" marB="63500" marR="63500" marL="63500"/>
                </a:tc>
                <a:tc>
                  <a:txBody>
                    <a:bodyPr/>
                    <a:lstStyle/>
                    <a:p>
                      <a:pPr indent="0" lvl="0" marL="0" rtl="0" algn="ctr">
                        <a:spcBef>
                          <a:spcPts val="0"/>
                        </a:spcBef>
                        <a:spcAft>
                          <a:spcPts val="0"/>
                        </a:spcAft>
                        <a:buNone/>
                      </a:pPr>
                      <a:r>
                        <a:rPr lang="en" sz="1000">
                          <a:solidFill>
                            <a:srgbClr val="0000FF"/>
                          </a:solidFill>
                        </a:rPr>
                        <a:t>39.5</a:t>
                      </a:r>
                      <a:endParaRPr sz="1000">
                        <a:solidFill>
                          <a:srgbClr val="0000FF"/>
                        </a:solidFill>
                      </a:endParaRPr>
                    </a:p>
                  </a:txBody>
                  <a:tcPr marT="63500" marB="63500" marR="63500" marL="63500"/>
                </a:tc>
                <a:tc>
                  <a:txBody>
                    <a:bodyPr/>
                    <a:lstStyle/>
                    <a:p>
                      <a:pPr indent="0" lvl="0" marL="0" rtl="0" algn="ctr">
                        <a:spcBef>
                          <a:spcPts val="0"/>
                        </a:spcBef>
                        <a:spcAft>
                          <a:spcPts val="0"/>
                        </a:spcAft>
                        <a:buNone/>
                      </a:pPr>
                      <a:r>
                        <a:rPr lang="en" sz="1000"/>
                        <a:t>27.5</a:t>
                      </a:r>
                      <a:endParaRPr sz="1000"/>
                    </a:p>
                  </a:txBody>
                  <a:tcPr marT="63500" marB="63500" marR="63500" marL="63500"/>
                </a:tc>
              </a:tr>
              <a:tr h="12700">
                <a:tc>
                  <a:txBody>
                    <a:bodyPr/>
                    <a:lstStyle/>
                    <a:p>
                      <a:pPr indent="0" lvl="0" marL="0" rtl="0" algn="ctr">
                        <a:spcBef>
                          <a:spcPts val="0"/>
                        </a:spcBef>
                        <a:spcAft>
                          <a:spcPts val="0"/>
                        </a:spcAft>
                        <a:buNone/>
                      </a:pPr>
                      <a:r>
                        <a:rPr b="1" lang="en" sz="1000"/>
                        <a:t>2013-10-28</a:t>
                      </a:r>
                      <a:endParaRPr b="1" sz="1000"/>
                    </a:p>
                    <a:p>
                      <a:pPr indent="0" lvl="0" marL="0" rtl="0" algn="ctr">
                        <a:spcBef>
                          <a:spcPts val="0"/>
                        </a:spcBef>
                        <a:spcAft>
                          <a:spcPts val="0"/>
                        </a:spcAft>
                        <a:buNone/>
                      </a:pPr>
                      <a:r>
                        <a:rPr b="1" lang="en" sz="1000"/>
                        <a:t>“Alan”</a:t>
                      </a:r>
                      <a:endParaRPr b="1" sz="1000"/>
                    </a:p>
                  </a:txBody>
                  <a:tcPr marT="63500" marB="63500" marR="63500" marL="63500"/>
                </a:tc>
                <a:tc>
                  <a:txBody>
                    <a:bodyPr/>
                    <a:lstStyle/>
                    <a:p>
                      <a:pPr indent="0" lvl="0" marL="0" rtl="0" algn="ctr">
                        <a:spcBef>
                          <a:spcPts val="0"/>
                        </a:spcBef>
                        <a:spcAft>
                          <a:spcPts val="0"/>
                        </a:spcAft>
                        <a:buNone/>
                      </a:pPr>
                      <a:r>
                        <a:rPr lang="en" sz="1000"/>
                        <a:t>38.0</a:t>
                      </a:r>
                      <a:endParaRPr sz="1000"/>
                    </a:p>
                  </a:txBody>
                  <a:tcPr marT="63500" marB="63500" marR="63500" marL="63500"/>
                </a:tc>
                <a:tc>
                  <a:txBody>
                    <a:bodyPr/>
                    <a:lstStyle/>
                    <a:p>
                      <a:pPr indent="0" lvl="0" marL="0" rtl="0" algn="ctr">
                        <a:spcBef>
                          <a:spcPts val="0"/>
                        </a:spcBef>
                        <a:spcAft>
                          <a:spcPts val="0"/>
                        </a:spcAft>
                        <a:buNone/>
                      </a:pPr>
                      <a:r>
                        <a:rPr lang="en" sz="1000">
                          <a:solidFill>
                            <a:srgbClr val="0000FF"/>
                          </a:solidFill>
                        </a:rPr>
                        <a:t>33.7</a:t>
                      </a:r>
                      <a:endParaRPr sz="1000">
                        <a:solidFill>
                          <a:srgbClr val="0000FF"/>
                        </a:solidFill>
                      </a:endParaRPr>
                    </a:p>
                  </a:txBody>
                  <a:tcPr marT="63500" marB="63500" marR="63500" marL="63500"/>
                </a:tc>
                <a:tc>
                  <a:txBody>
                    <a:bodyPr/>
                    <a:lstStyle/>
                    <a:p>
                      <a:pPr indent="0" lvl="0" marL="0" rtl="0" algn="ctr">
                        <a:spcBef>
                          <a:spcPts val="0"/>
                        </a:spcBef>
                        <a:spcAft>
                          <a:spcPts val="0"/>
                        </a:spcAft>
                        <a:buNone/>
                      </a:pPr>
                      <a:r>
                        <a:rPr lang="en" sz="1000"/>
                        <a:t>23.6</a:t>
                      </a:r>
                      <a:endParaRPr sz="1000"/>
                    </a:p>
                  </a:txBody>
                  <a:tcPr marT="63500" marB="63500" marR="63500" marL="63500"/>
                </a:tc>
              </a:tr>
              <a:tr h="12700">
                <a:tc>
                  <a:txBody>
                    <a:bodyPr/>
                    <a:lstStyle/>
                    <a:p>
                      <a:pPr indent="0" lvl="0" marL="0" rtl="0" algn="ctr">
                        <a:spcBef>
                          <a:spcPts val="0"/>
                        </a:spcBef>
                        <a:spcAft>
                          <a:spcPts val="0"/>
                        </a:spcAft>
                        <a:buNone/>
                      </a:pPr>
                      <a:r>
                        <a:rPr b="1" lang="en" sz="1000"/>
                        <a:t>2013-12-05</a:t>
                      </a:r>
                      <a:endParaRPr b="1" sz="1000"/>
                    </a:p>
                    <a:p>
                      <a:pPr indent="0" lvl="0" marL="0" rtl="0" algn="ctr">
                        <a:spcBef>
                          <a:spcPts val="0"/>
                        </a:spcBef>
                        <a:spcAft>
                          <a:spcPts val="0"/>
                        </a:spcAft>
                        <a:buNone/>
                      </a:pPr>
                      <a:r>
                        <a:rPr b="1" lang="en" sz="1000"/>
                        <a:t>“Bodil”</a:t>
                      </a:r>
                      <a:endParaRPr b="1" sz="1000"/>
                    </a:p>
                  </a:txBody>
                  <a:tcPr marT="63500" marB="63500" marR="63500" marL="63500"/>
                </a:tc>
                <a:tc>
                  <a:txBody>
                    <a:bodyPr/>
                    <a:lstStyle/>
                    <a:p>
                      <a:pPr indent="0" lvl="0" marL="0" rtl="0" algn="ctr">
                        <a:spcBef>
                          <a:spcPts val="0"/>
                        </a:spcBef>
                        <a:spcAft>
                          <a:spcPts val="0"/>
                        </a:spcAft>
                        <a:buNone/>
                      </a:pPr>
                      <a:r>
                        <a:rPr lang="en" sz="1000"/>
                        <a:t>31.4</a:t>
                      </a:r>
                      <a:endParaRPr sz="1000"/>
                    </a:p>
                  </a:txBody>
                  <a:tcPr marT="63500" marB="63500" marR="63500" marL="63500"/>
                </a:tc>
                <a:tc>
                  <a:txBody>
                    <a:bodyPr/>
                    <a:lstStyle/>
                    <a:p>
                      <a:pPr indent="0" lvl="0" marL="0" rtl="0" algn="ctr">
                        <a:spcBef>
                          <a:spcPts val="0"/>
                        </a:spcBef>
                        <a:spcAft>
                          <a:spcPts val="0"/>
                        </a:spcAft>
                        <a:buNone/>
                      </a:pPr>
                      <a:r>
                        <a:rPr lang="en" sz="1000">
                          <a:solidFill>
                            <a:srgbClr val="0000FF"/>
                          </a:solidFill>
                        </a:rPr>
                        <a:t>31.2</a:t>
                      </a:r>
                      <a:endParaRPr sz="1000">
                        <a:solidFill>
                          <a:srgbClr val="0000FF"/>
                        </a:solidFill>
                      </a:endParaRPr>
                    </a:p>
                  </a:txBody>
                  <a:tcPr marT="63500" marB="63500" marR="63500" marL="63500"/>
                </a:tc>
                <a:tc>
                  <a:txBody>
                    <a:bodyPr/>
                    <a:lstStyle/>
                    <a:p>
                      <a:pPr indent="0" lvl="0" marL="0" rtl="0" algn="ctr">
                        <a:spcBef>
                          <a:spcPts val="0"/>
                        </a:spcBef>
                        <a:spcAft>
                          <a:spcPts val="0"/>
                        </a:spcAft>
                        <a:buNone/>
                      </a:pPr>
                      <a:r>
                        <a:rPr lang="en" sz="1000"/>
                        <a:t>25.8</a:t>
                      </a:r>
                      <a:endParaRPr sz="1000"/>
                    </a:p>
                  </a:txBody>
                  <a:tcPr marT="63500" marB="63500" marR="63500" marL="63500"/>
                </a:tc>
              </a:tr>
            </a:tbl>
          </a:graphicData>
        </a:graphic>
      </p:graphicFrame>
      <p:sp>
        <p:nvSpPr>
          <p:cNvPr id="537" name="Google Shape;537;p111"/>
          <p:cNvSpPr txBox="1"/>
          <p:nvPr/>
        </p:nvSpPr>
        <p:spPr>
          <a:xfrm>
            <a:off x="1676750" y="3871725"/>
            <a:ext cx="6417900" cy="74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a:p>
            <a:pPr indent="0" lvl="0" marL="0" marR="53463" rtl="0" algn="l">
              <a:spcBef>
                <a:spcPts val="0"/>
              </a:spcBef>
              <a:spcAft>
                <a:spcPts val="0"/>
              </a:spcAft>
              <a:buNone/>
            </a:pPr>
            <a:r>
              <a:rPr lang="en"/>
              <a:t>Peak mean wind as observed and simulated in the Danish (DANRA) and global reanalysis (ERA5) for some of the hurricane events in recent decades.</a:t>
            </a:r>
            <a:endParaRPr/>
          </a:p>
          <a:p>
            <a:pPr indent="0" lvl="0" marL="0" rtl="0" algn="l">
              <a:spcBef>
                <a:spcPts val="0"/>
              </a:spcBef>
              <a:spcAft>
                <a:spcPts val="0"/>
              </a:spcAft>
              <a:buNone/>
            </a:pPr>
            <a:r>
              <a:t/>
            </a:r>
            <a:endParaRPr sz="1000"/>
          </a:p>
        </p:txBody>
      </p:sp>
      <p:sp>
        <p:nvSpPr>
          <p:cNvPr id="538" name="Google Shape;538;p111"/>
          <p:cNvSpPr txBox="1"/>
          <p:nvPr/>
        </p:nvSpPr>
        <p:spPr>
          <a:xfrm>
            <a:off x="1153750" y="318000"/>
            <a:ext cx="7231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00FF"/>
                </a:solidFill>
                <a:latin typeface="Comfortaa"/>
                <a:ea typeface="Comfortaa"/>
                <a:cs typeface="Comfortaa"/>
                <a:sym typeface="Comfortaa"/>
              </a:rPr>
              <a:t>Representation of hurricanes in HARMONIE</a:t>
            </a:r>
            <a:endParaRPr b="1" sz="2400">
              <a:solidFill>
                <a:srgbClr val="0000FF"/>
              </a:solidFill>
              <a:latin typeface="Comfortaa"/>
              <a:ea typeface="Comfortaa"/>
              <a:cs typeface="Comfortaa"/>
              <a:sym typeface="Comfortaa"/>
            </a:endParaRPr>
          </a:p>
        </p:txBody>
      </p:sp>
      <p:sp>
        <p:nvSpPr>
          <p:cNvPr id="539" name="Google Shape;539;p111"/>
          <p:cNvSpPr txBox="1"/>
          <p:nvPr/>
        </p:nvSpPr>
        <p:spPr>
          <a:xfrm>
            <a:off x="6069875" y="4604250"/>
            <a:ext cx="733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40" name="Google Shape;540;p111"/>
          <p:cNvSpPr txBox="1"/>
          <p:nvPr/>
        </p:nvSpPr>
        <p:spPr>
          <a:xfrm>
            <a:off x="2055725" y="4604250"/>
            <a:ext cx="567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(Yang, Hintz, Aros &amp; Amstrup , 2021, DMI report 21-31 on DANRA)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Custom">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Kontortema">
  <a:themeElements>
    <a:clrScheme name="EFKM">
      <a:dk1>
        <a:srgbClr val="000000"/>
      </a:dk1>
      <a:lt1>
        <a:srgbClr val="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