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sldIdLst>
    <p:sldId id="425" r:id="rId5"/>
    <p:sldId id="256" r:id="rId6"/>
    <p:sldId id="432" r:id="rId7"/>
    <p:sldId id="434" r:id="rId8"/>
    <p:sldId id="436" r:id="rId9"/>
    <p:sldId id="438" r:id="rId10"/>
    <p:sldId id="439" r:id="rId11"/>
    <p:sldId id="431" r:id="rId12"/>
    <p:sldId id="437" r:id="rId13"/>
    <p:sldId id="435" r:id="rId14"/>
    <p:sldId id="441" r:id="rId15"/>
    <p:sldId id="421" r:id="rId16"/>
    <p:sldId id="370" r:id="rId17"/>
    <p:sldId id="424" r:id="rId18"/>
    <p:sldId id="368" r:id="rId19"/>
    <p:sldId id="415" r:id="rId20"/>
    <p:sldId id="417" r:id="rId21"/>
    <p:sldId id="416" r:id="rId22"/>
    <p:sldId id="414" r:id="rId23"/>
    <p:sldId id="384" r:id="rId24"/>
    <p:sldId id="440" r:id="rId25"/>
    <p:sldId id="413" r:id="rId26"/>
    <p:sldId id="400" r:id="rId27"/>
    <p:sldId id="399" r:id="rId28"/>
    <p:sldId id="423" r:id="rId29"/>
    <p:sldId id="433" r:id="rId3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t Hansen Sass" initials="BHS" lastIdx="0" clrIdx="0">
    <p:extLst>
      <p:ext uri="{19B8F6BF-5375-455C-9EA6-DF929625EA0E}">
        <p15:presenceInfo xmlns:p15="http://schemas.microsoft.com/office/powerpoint/2012/main" userId="S-1-5-21-2100284113-1573851820-878952375-1206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8080"/>
    <a:srgbClr val="003300"/>
    <a:srgbClr val="336600"/>
    <a:srgbClr val="3333FF"/>
    <a:srgbClr val="060680"/>
    <a:srgbClr val="CC0066"/>
    <a:srgbClr val="666699"/>
    <a:srgbClr val="8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7" autoAdjust="0"/>
    <p:restoredTop sz="82476" autoAdjust="0"/>
  </p:normalViewPr>
  <p:slideViewPr>
    <p:cSldViewPr>
      <p:cViewPr varScale="1">
        <p:scale>
          <a:sx n="54" d="100"/>
          <a:sy n="54" d="100"/>
        </p:scale>
        <p:origin x="900" y="4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-regneark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da-DK" sz="1200">
                <a:latin typeface="+mn-lt"/>
              </a:rPr>
              <a:t>             Score</a:t>
            </a:r>
            <a:r>
              <a:rPr lang="da-DK" sz="1200" baseline="0">
                <a:latin typeface="+mn-lt"/>
              </a:rPr>
              <a:t>  </a:t>
            </a:r>
            <a:r>
              <a:rPr lang="da-DK" sz="1200" i="1" baseline="0">
                <a:latin typeface="+mn-lt"/>
              </a:rPr>
              <a:t>S</a:t>
            </a:r>
            <a:r>
              <a:rPr lang="da-DK" sz="1200" baseline="0">
                <a:latin typeface="+mn-lt"/>
              </a:rPr>
              <a:t>  </a:t>
            </a:r>
            <a:endParaRPr lang="da-DK" sz="1200">
              <a:latin typeface="+mn-lt"/>
            </a:endParaRPr>
          </a:p>
        </c:rich>
      </c:tx>
      <c:layout>
        <c:manualLayout>
          <c:xMode val="edge"/>
          <c:yMode val="edge"/>
          <c:x val="0.39154692503802796"/>
          <c:y val="7.445322315037967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563950268446033"/>
          <c:y val="7.3531937794625177E-2"/>
          <c:w val="0.85318580371323649"/>
          <c:h val="0.82929722606050404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marker>
            <c:spPr>
              <a:ln>
                <a:solidFill>
                  <a:sysClr val="windowText" lastClr="000000"/>
                </a:solidFill>
              </a:ln>
            </c:spPr>
          </c:marker>
          <c:xVal>
            <c:numRef>
              <c:f>'Ark1'!$B$2:$B$5</c:f>
              <c:numCache>
                <c:formatCode>General</c:formatCode>
                <c:ptCount val="4"/>
                <c:pt idx="0">
                  <c:v>0</c:v>
                </c:pt>
                <c:pt idx="1">
                  <c:v>0.8</c:v>
                </c:pt>
                <c:pt idx="2">
                  <c:v>1.2</c:v>
                </c:pt>
                <c:pt idx="3">
                  <c:v>5</c:v>
                </c:pt>
              </c:numCache>
            </c:numRef>
          </c:xVal>
          <c:yVal>
            <c:numRef>
              <c:f>'Ark1'!$C$2:$C$5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E7B-4D0E-A9F9-FC1064F34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139648"/>
        <c:axId val="90156032"/>
      </c:scatterChart>
      <c:valAx>
        <c:axId val="90139648"/>
        <c:scaling>
          <c:orientation val="minMax"/>
          <c:max val="5"/>
        </c:scaling>
        <c:delete val="1"/>
        <c:axPos val="b"/>
        <c:majorGridlines/>
        <c:minorGridlines/>
        <c:numFmt formatCode="General" sourceLinked="1"/>
        <c:majorTickMark val="out"/>
        <c:minorTickMark val="none"/>
        <c:tickLblPos val="nextTo"/>
        <c:crossAx val="90156032"/>
        <c:crosses val="autoZero"/>
        <c:crossBetween val="midCat"/>
        <c:majorUnit val="1"/>
      </c:valAx>
      <c:valAx>
        <c:axId val="90156032"/>
        <c:scaling>
          <c:orientation val="minMax"/>
          <c:max val="1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da-DK">
                    <a:latin typeface="+mn-lt"/>
                  </a:rPr>
                  <a:t>S - value</a:t>
                </a:r>
                <a:r>
                  <a:rPr lang="da-DK" baseline="0">
                    <a:latin typeface="+mn-lt"/>
                  </a:rPr>
                  <a:t> </a:t>
                </a:r>
                <a:r>
                  <a:rPr lang="da-DK">
                    <a:latin typeface="+mn-lt"/>
                  </a:rPr>
                  <a:t>   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0139648"/>
        <c:crosses val="autoZero"/>
        <c:crossBetween val="midCat"/>
      </c:valAx>
    </c:plotArea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0.17199</cdr:x>
      <cdr:y>0.91823</cdr:y>
    </cdr:from>
    <cdr:to>
      <cdr:x>0.66366</cdr:x>
      <cdr:y>0.99501</cdr:y>
    </cdr:to>
    <cdr:sp macro="" textlink="">
      <cdr:nvSpPr>
        <cdr:cNvPr id="2" name="Tekstboks 1"/>
        <cdr:cNvSpPr txBox="1"/>
      </cdr:nvSpPr>
      <cdr:spPr>
        <a:xfrm xmlns:a="http://schemas.openxmlformats.org/drawingml/2006/main">
          <a:off x="772385" y="2366457"/>
          <a:ext cx="2208007" cy="1978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a-DK" sz="800" b="1" dirty="0">
              <a:latin typeface="Palatino Linotype" panose="02040502050505030304" pitchFamily="18" charset="0"/>
            </a:rPr>
            <a:t>OB-k   OB</a:t>
          </a:r>
          <a:r>
            <a:rPr lang="da-DK" sz="1000" b="1" dirty="0">
              <a:latin typeface="Palatino Linotype" panose="02040502050505030304" pitchFamily="18" charset="0"/>
            </a:rPr>
            <a:t>                         </a:t>
          </a:r>
          <a:r>
            <a:rPr lang="da-DK" sz="1000" b="1" baseline="0" dirty="0">
              <a:latin typeface="Palatino Linotype" panose="02040502050505030304" pitchFamily="18" charset="0"/>
            </a:rPr>
            <a:t> </a:t>
          </a:r>
          <a:r>
            <a:rPr lang="da-DK" sz="1000" b="1" dirty="0" err="1">
              <a:latin typeface="Palatino Linotype" panose="02040502050505030304" pitchFamily="18" charset="0"/>
            </a:rPr>
            <a:t>Forecast</a:t>
          </a:r>
          <a:r>
            <a:rPr lang="da-DK" sz="1000" b="1" dirty="0">
              <a:latin typeface="Palatino Linotype" panose="02040502050505030304" pitchFamily="18" charset="0"/>
            </a:rPr>
            <a:t>  </a:t>
          </a:r>
          <a:r>
            <a:rPr lang="da-DK" sz="1000" b="1" dirty="0" err="1">
              <a:latin typeface="Palatino Linotype" panose="02040502050505030304" pitchFamily="18" charset="0"/>
            </a:rPr>
            <a:t>value</a:t>
          </a:r>
          <a:r>
            <a:rPr lang="da-DK" sz="1000" b="1" dirty="0">
              <a:latin typeface="Palatino Linotype" panose="02040502050505030304" pitchFamily="18" charset="0"/>
            </a:rPr>
            <a:t>    </a:t>
          </a:r>
        </a:p>
      </cdr:txBody>
    </cdr:sp>
  </cdr:relSizeAnchor>
  <cdr:relSizeAnchor xmlns:cdr="http://schemas.openxmlformats.org/drawingml/2006/chartDrawing">
    <cdr:from>
      <cdr:x>0.82955</cdr:x>
      <cdr:y>0.91764</cdr:y>
    </cdr:from>
    <cdr:to>
      <cdr:x>1</cdr:x>
      <cdr:y>1</cdr:y>
    </cdr:to>
    <cdr:sp macro="" textlink="">
      <cdr:nvSpPr>
        <cdr:cNvPr id="3" name="Tekstboks 1"/>
        <cdr:cNvSpPr txBox="1"/>
      </cdr:nvSpPr>
      <cdr:spPr>
        <a:xfrm xmlns:a="http://schemas.openxmlformats.org/drawingml/2006/main">
          <a:off x="4349750" y="3130550"/>
          <a:ext cx="893762" cy="2809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a-DK" sz="900"/>
            <a:t>                 </a:t>
          </a:r>
          <a:r>
            <a:rPr lang="da-DK" sz="800" b="1">
              <a:latin typeface="Palatino Linotype" panose="02040502050505030304" pitchFamily="18" charset="0"/>
            </a:rPr>
            <a:t>5*OB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C4FAA-CB41-4954-A020-A0F8D38B8F35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8DD2B-D417-42B5-848B-BEBAAD7947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732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082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4957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864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1221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57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839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075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048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036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883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506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7CDC8-CF88-4C9D-9359-9BBFAE18EECF}" type="datetimeFigureOut">
              <a:rPr lang="da-DK" smtClean="0"/>
              <a:t>14-12-2020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71D45-8792-42ED-B5DF-3A628C5D82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419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jwgfvr.univie.ac.at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.gi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jwgfvr.univie.ac.at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image" Target="../media/image16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mailto:bhs@dmi.dk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jwgfvr.univie.ac.at/" TargetMode="External"/><Relationship Id="rId2" Type="http://schemas.openxmlformats.org/officeDocument/2006/relationships/hyperlink" Target="http://www.hirlam.org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hyperlink" Target="http://www.cawcr.gov.au/projects/verificatio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jwgfvr.univie.ac.at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awcr.gov.au/projects/verificatio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jwgfvr.univie.ac.at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jwgfvr.univie.ac.at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jwgfvr.univie.ac.at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jwgfvr.univie.ac.at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jwgfvr.univie.ac.at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boks 4"/>
          <p:cNvSpPr txBox="1"/>
          <p:nvPr/>
        </p:nvSpPr>
        <p:spPr>
          <a:xfrm>
            <a:off x="899592" y="2109166"/>
            <a:ext cx="748360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smtClean="0"/>
              <a:t>                                             </a:t>
            </a:r>
          </a:p>
          <a:p>
            <a:pPr algn="ctr"/>
            <a:r>
              <a:rPr lang="da-DK" sz="2400" b="1" dirty="0" smtClean="0"/>
              <a:t>OUTLINE </a:t>
            </a:r>
          </a:p>
          <a:p>
            <a:endParaRPr lang="da-DK" sz="24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a-DK" sz="2000" b="1" dirty="0" err="1" smtClean="0"/>
              <a:t>Verifying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Numerical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Weather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prediction</a:t>
            </a:r>
            <a:r>
              <a:rPr lang="da-DK" sz="2000" b="1" dirty="0" smtClean="0"/>
              <a:t> (NWP),  </a:t>
            </a:r>
            <a:r>
              <a:rPr lang="da-DK" sz="2000" b="1" dirty="0" err="1" smtClean="0"/>
              <a:t>why</a:t>
            </a:r>
            <a:r>
              <a:rPr lang="da-DK" sz="2000" b="1" dirty="0" smtClean="0"/>
              <a:t> and </a:t>
            </a:r>
            <a:r>
              <a:rPr lang="da-DK" sz="2000" b="1" dirty="0" err="1" smtClean="0"/>
              <a:t>how</a:t>
            </a:r>
            <a:r>
              <a:rPr lang="da-DK" sz="2000" b="1" dirty="0" smtClean="0"/>
              <a:t> ?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2000" b="1" dirty="0" smtClean="0"/>
              <a:t>Motivation for </a:t>
            </a:r>
            <a:r>
              <a:rPr lang="da-DK" sz="2000" b="1" dirty="0" err="1" smtClean="0"/>
              <a:t>verifying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local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extremes</a:t>
            </a:r>
            <a:r>
              <a:rPr lang="da-DK" sz="2000" b="1" dirty="0" smtClean="0"/>
              <a:t> in a NWP model domain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2000" b="1" dirty="0" err="1" smtClean="0"/>
              <a:t>Computational</a:t>
            </a:r>
            <a:r>
              <a:rPr lang="da-DK" sz="2000" b="1" dirty="0" smtClean="0"/>
              <a:t>  </a:t>
            </a:r>
            <a:r>
              <a:rPr lang="da-DK" sz="2000" b="1" dirty="0" err="1" smtClean="0"/>
              <a:t>methodology</a:t>
            </a:r>
            <a:r>
              <a:rPr lang="da-DK" sz="2000" b="1" dirty="0" smtClean="0"/>
              <a:t> of new </a:t>
            </a:r>
            <a:r>
              <a:rPr lang="da-DK" sz="2000" b="1" dirty="0" err="1" smtClean="0"/>
              <a:t>scheme</a:t>
            </a:r>
            <a:r>
              <a:rPr lang="da-DK" sz="2000" b="1" dirty="0" smtClean="0"/>
              <a:t>: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2000" b="1" dirty="0" smtClean="0"/>
              <a:t>A </a:t>
            </a:r>
            <a:r>
              <a:rPr lang="da-DK" sz="2000" b="1" dirty="0" err="1" smtClean="0"/>
              <a:t>forecast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example</a:t>
            </a:r>
            <a:r>
              <a:rPr lang="da-DK" sz="2000" b="1" dirty="0" smtClean="0"/>
              <a:t>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2000" b="1" dirty="0" err="1" smtClean="0"/>
              <a:t>Characteristics</a:t>
            </a:r>
            <a:r>
              <a:rPr lang="da-DK" sz="2000" b="1" dirty="0" smtClean="0"/>
              <a:t> of new </a:t>
            </a:r>
            <a:r>
              <a:rPr lang="da-DK" sz="2000" b="1" dirty="0" err="1" smtClean="0"/>
              <a:t>scheme</a:t>
            </a:r>
            <a:r>
              <a:rPr lang="da-DK" sz="2000" b="1" dirty="0" smtClean="0"/>
              <a:t> relative to FSS and SAL </a:t>
            </a:r>
            <a:r>
              <a:rPr lang="da-DK" sz="2000" b="1" dirty="0" err="1" smtClean="0"/>
              <a:t>spatial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schemes</a:t>
            </a:r>
            <a:endParaRPr lang="da-DK" sz="2000" b="1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2000" b="1" dirty="0" err="1" smtClean="0"/>
              <a:t>Additional</a:t>
            </a:r>
            <a:r>
              <a:rPr lang="da-DK" sz="2000" b="1" dirty="0" smtClean="0"/>
              <a:t> information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2000" b="1" dirty="0" smtClean="0"/>
              <a:t>Contact and References  </a:t>
            </a:r>
            <a:endParaRPr lang="da-DK" sz="20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96396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Rektangel 1"/>
          <p:cNvSpPr/>
          <p:nvPr/>
        </p:nvSpPr>
        <p:spPr>
          <a:xfrm>
            <a:off x="899592" y="188640"/>
            <a:ext cx="7200800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" algn="ctr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scheme for verifying the spatial structure of extremes in numerical weather prediction: exemplified for precipitation. 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 smtClean="0"/>
          </a:p>
          <a:p>
            <a:r>
              <a:rPr lang="en-GB" dirty="0"/>
              <a:t> </a:t>
            </a:r>
            <a:r>
              <a:rPr lang="en-GB" sz="1600" dirty="0" smtClean="0"/>
              <a:t>                                        </a:t>
            </a:r>
            <a:r>
              <a:rPr lang="en-GB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Bent Hansen Sass,  DMI,  December 2020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a-D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88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119452"/>
            <a:ext cx="8275693" cy="576065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how  ? </a:t>
            </a:r>
            <a:r>
              <a:rPr lang="da-DK" sz="2000" b="1" u="sng" dirty="0" smtClean="0">
                <a:hlinkClick r:id="rId2"/>
              </a:rPr>
              <a:t/>
            </a:r>
            <a:br>
              <a:rPr lang="da-DK" sz="2000" b="1" u="sng" dirty="0" smtClean="0">
                <a:hlinkClick r:id="rId2"/>
              </a:rPr>
            </a:br>
            <a:endParaRPr lang="da-DK" sz="18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96396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kstfelt 7"/>
          <p:cNvSpPr txBox="1"/>
          <p:nvPr/>
        </p:nvSpPr>
        <p:spPr>
          <a:xfrm>
            <a:off x="827584" y="836712"/>
            <a:ext cx="741682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</a:t>
            </a:r>
            <a:r>
              <a:rPr lang="en-US" sz="2400" b="1" dirty="0" smtClean="0"/>
              <a:t>Conclusion based on 1), 2) and 3) above:  </a:t>
            </a:r>
          </a:p>
          <a:p>
            <a:endParaRPr lang="en-US" sz="2000" b="1" dirty="0" smtClean="0"/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</a:rPr>
              <a:t>It is desirable to make a verification scheme which </a:t>
            </a:r>
            <a:r>
              <a:rPr lang="en-US" sz="2400" b="1" u="sng" dirty="0" smtClean="0">
                <a:solidFill>
                  <a:srgbClr val="002060"/>
                </a:solidFill>
              </a:rPr>
              <a:t>compares an entire forecast field with a corresponding independent analysis field.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</a:rPr>
              <a:t>The </a:t>
            </a:r>
            <a:r>
              <a:rPr lang="en-US" sz="2400" b="1" dirty="0">
                <a:solidFill>
                  <a:srgbClr val="002060"/>
                </a:solidFill>
              </a:rPr>
              <a:t>v</a:t>
            </a:r>
            <a:r>
              <a:rPr lang="en-US" sz="2400" b="1" dirty="0" smtClean="0">
                <a:solidFill>
                  <a:srgbClr val="002060"/>
                </a:solidFill>
              </a:rPr>
              <a:t>erification should take into account the </a:t>
            </a:r>
            <a:r>
              <a:rPr lang="en-US" sz="2400" b="1" u="sng" dirty="0" smtClean="0">
                <a:solidFill>
                  <a:srgbClr val="002060"/>
                </a:solidFill>
              </a:rPr>
              <a:t>lack of predictability on the scale of individual grid points</a:t>
            </a:r>
            <a:r>
              <a:rPr lang="en-US" sz="2400" b="1" dirty="0" smtClean="0">
                <a:solidFill>
                  <a:srgbClr val="002060"/>
                </a:solidFill>
              </a:rPr>
              <a:t>. This may be done by considering a neighborhood of a certain size around individual points. 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</a:rPr>
              <a:t>It is </a:t>
            </a:r>
            <a:r>
              <a:rPr lang="en-US" sz="2400" b="1" u="sng" dirty="0" smtClean="0">
                <a:solidFill>
                  <a:srgbClr val="002060"/>
                </a:solidFill>
              </a:rPr>
              <a:t>desirable to make a scheme which avoids  `hedging´ 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the scheme should reward a realistic prediction of `significant´  weather.</a:t>
            </a:r>
            <a:endParaRPr lang="da-DK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6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27110" y="184297"/>
            <a:ext cx="7772400" cy="377489"/>
          </a:xfrm>
        </p:spPr>
        <p:txBody>
          <a:bodyPr>
            <a:noAutofit/>
          </a:bodyPr>
          <a:lstStyle/>
          <a:p>
            <a:r>
              <a:rPr lang="da-DK" sz="1400" b="1" dirty="0"/>
              <a:t/>
            </a:r>
            <a:br>
              <a:rPr lang="da-DK" sz="1400" b="1" dirty="0"/>
            </a:br>
            <a:r>
              <a:rPr lang="da-DK" sz="2400" b="1" dirty="0" smtClean="0"/>
              <a:t>MOTIVATION for </a:t>
            </a:r>
            <a:r>
              <a:rPr lang="da-DK" sz="2400" b="1" dirty="0" err="1" smtClean="0"/>
              <a:t>verifying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extremes</a:t>
            </a:r>
            <a:r>
              <a:rPr lang="da-DK" sz="2400" b="1" dirty="0" smtClean="0"/>
              <a:t>  :</a:t>
            </a:r>
            <a:br>
              <a:rPr lang="da-DK" sz="2400" b="1" dirty="0" smtClean="0"/>
            </a:br>
            <a:endParaRPr lang="da-DK" sz="2400" b="1" dirty="0"/>
          </a:p>
        </p:txBody>
      </p:sp>
      <p:sp>
        <p:nvSpPr>
          <p:cNvPr id="12" name="Tekstfelt 11"/>
          <p:cNvSpPr txBox="1"/>
          <p:nvPr/>
        </p:nvSpPr>
        <p:spPr>
          <a:xfrm>
            <a:off x="427110" y="722518"/>
            <a:ext cx="805805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da-DK" sz="1400" b="1" dirty="0" smtClean="0">
              <a:solidFill>
                <a:srgbClr val="008080"/>
              </a:solidFill>
            </a:endParaRPr>
          </a:p>
          <a:p>
            <a:pPr algn="just"/>
            <a:endParaRPr lang="da-DK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da-DK" sz="1400" b="1" dirty="0" smtClean="0">
              <a:solidFill>
                <a:srgbClr val="00808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400" b="1" dirty="0" err="1" smtClean="0">
                <a:solidFill>
                  <a:srgbClr val="002060"/>
                </a:solidFill>
              </a:rPr>
              <a:t>There</a:t>
            </a:r>
            <a:r>
              <a:rPr lang="da-DK" sz="2400" b="1" dirty="0" smtClean="0">
                <a:solidFill>
                  <a:srgbClr val="002060"/>
                </a:solidFill>
              </a:rPr>
              <a:t> is a large </a:t>
            </a:r>
            <a:r>
              <a:rPr lang="da-DK" sz="2400" b="1" dirty="0" err="1" smtClean="0">
                <a:solidFill>
                  <a:srgbClr val="002060"/>
                </a:solidFill>
              </a:rPr>
              <a:t>focus</a:t>
            </a:r>
            <a:r>
              <a:rPr lang="da-DK" sz="2400" b="1" dirty="0" smtClean="0">
                <a:solidFill>
                  <a:srgbClr val="002060"/>
                </a:solidFill>
              </a:rPr>
              <a:t> on </a:t>
            </a:r>
            <a:r>
              <a:rPr lang="da-DK" sz="2400" b="1" dirty="0" err="1" smtClean="0">
                <a:solidFill>
                  <a:srgbClr val="002060"/>
                </a:solidFill>
              </a:rPr>
              <a:t>extremes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today</a:t>
            </a:r>
            <a:r>
              <a:rPr lang="da-DK" sz="2400" b="1" dirty="0">
                <a:solidFill>
                  <a:srgbClr val="002060"/>
                </a:solidFill>
              </a:rPr>
              <a:t>,</a:t>
            </a:r>
            <a:r>
              <a:rPr lang="da-DK" sz="2400" b="1" dirty="0" smtClean="0">
                <a:solidFill>
                  <a:srgbClr val="002060"/>
                </a:solidFill>
              </a:rPr>
              <a:t>  </a:t>
            </a:r>
            <a:r>
              <a:rPr lang="da-DK" sz="2400" b="1" dirty="0" err="1" smtClean="0">
                <a:solidFill>
                  <a:srgbClr val="002060"/>
                </a:solidFill>
              </a:rPr>
              <a:t>both</a:t>
            </a:r>
            <a:r>
              <a:rPr lang="da-DK" sz="2400" b="1" dirty="0" smtClean="0">
                <a:solidFill>
                  <a:srgbClr val="002060"/>
                </a:solidFill>
              </a:rPr>
              <a:t>  in </a:t>
            </a:r>
            <a:r>
              <a:rPr lang="da-DK" sz="2400" b="1" dirty="0" err="1">
                <a:solidFill>
                  <a:srgbClr val="002060"/>
                </a:solidFill>
              </a:rPr>
              <a:t>c</a:t>
            </a:r>
            <a:r>
              <a:rPr lang="da-DK" sz="2400" b="1" dirty="0" err="1" smtClean="0">
                <a:solidFill>
                  <a:srgbClr val="002060"/>
                </a:solidFill>
              </a:rPr>
              <a:t>limate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prediction</a:t>
            </a:r>
            <a:r>
              <a:rPr lang="da-DK" sz="2400" b="1" dirty="0" smtClean="0">
                <a:solidFill>
                  <a:srgbClr val="002060"/>
                </a:solidFill>
              </a:rPr>
              <a:t> and in </a:t>
            </a:r>
            <a:r>
              <a:rPr lang="da-DK" sz="2400" b="1" dirty="0" err="1" smtClean="0">
                <a:solidFill>
                  <a:srgbClr val="002060"/>
                </a:solidFill>
              </a:rPr>
              <a:t>daily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weather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forecasts</a:t>
            </a:r>
            <a:r>
              <a:rPr lang="da-DK" sz="2400" b="1" dirty="0" smtClean="0">
                <a:solidFill>
                  <a:srgbClr val="002060"/>
                </a:solidFill>
              </a:rPr>
              <a:t>, but </a:t>
            </a:r>
            <a:r>
              <a:rPr lang="da-DK" sz="2400" b="1" dirty="0" err="1" smtClean="0">
                <a:solidFill>
                  <a:srgbClr val="002060"/>
                </a:solidFill>
              </a:rPr>
              <a:t>traditional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verification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schemes</a:t>
            </a:r>
            <a:r>
              <a:rPr lang="da-DK" sz="2400" b="1" dirty="0" smtClean="0">
                <a:solidFill>
                  <a:srgbClr val="002060"/>
                </a:solidFill>
              </a:rPr>
              <a:t> do not </a:t>
            </a:r>
            <a:r>
              <a:rPr lang="da-DK" sz="2400" b="1" dirty="0" err="1" smtClean="0">
                <a:solidFill>
                  <a:srgbClr val="002060"/>
                </a:solidFill>
              </a:rPr>
              <a:t>verify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extremes</a:t>
            </a:r>
            <a:r>
              <a:rPr lang="da-DK" sz="2400" b="1" dirty="0" smtClean="0">
                <a:solidFill>
                  <a:srgbClr val="002060"/>
                </a:solidFill>
              </a:rPr>
              <a:t> !</a:t>
            </a:r>
            <a:endParaRPr lang="da-DK" sz="24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da-DK" sz="24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da-DK" sz="2400" b="1" dirty="0" smtClean="0">
                <a:solidFill>
                  <a:srgbClr val="002060"/>
                </a:solidFill>
              </a:rPr>
              <a:t>In </a:t>
            </a:r>
            <a:r>
              <a:rPr lang="da-DK" sz="2400" b="1" dirty="0" err="1" smtClean="0">
                <a:solidFill>
                  <a:srgbClr val="002060"/>
                </a:solidFill>
              </a:rPr>
              <a:t>daily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weather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forecasting</a:t>
            </a:r>
            <a:r>
              <a:rPr lang="da-DK" sz="2400" b="1" dirty="0" smtClean="0">
                <a:solidFill>
                  <a:srgbClr val="002060"/>
                </a:solidFill>
              </a:rPr>
              <a:t> it </a:t>
            </a:r>
            <a:r>
              <a:rPr lang="da-DK" sz="2400" b="1" dirty="0" err="1" smtClean="0">
                <a:solidFill>
                  <a:srgbClr val="002060"/>
                </a:solidFill>
              </a:rPr>
              <a:t>would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be</a:t>
            </a:r>
            <a:r>
              <a:rPr lang="da-DK" sz="2400" b="1" dirty="0" smtClean="0">
                <a:solidFill>
                  <a:srgbClr val="002060"/>
                </a:solidFill>
              </a:rPr>
              <a:t> of </a:t>
            </a:r>
            <a:r>
              <a:rPr lang="da-DK" sz="2400" b="1" dirty="0" err="1" smtClean="0">
                <a:solidFill>
                  <a:srgbClr val="002060"/>
                </a:solidFill>
              </a:rPr>
              <a:t>great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value</a:t>
            </a:r>
            <a:r>
              <a:rPr lang="da-DK" sz="2400" b="1" dirty="0" smtClean="0">
                <a:solidFill>
                  <a:srgbClr val="002060"/>
                </a:solidFill>
              </a:rPr>
              <a:t> on a given </a:t>
            </a:r>
            <a:r>
              <a:rPr lang="da-DK" sz="2400" b="1" dirty="0" err="1" smtClean="0">
                <a:solidFill>
                  <a:srgbClr val="002060"/>
                </a:solidFill>
              </a:rPr>
              <a:t>day</a:t>
            </a:r>
            <a:r>
              <a:rPr lang="da-DK" sz="2400" b="1" dirty="0" smtClean="0">
                <a:solidFill>
                  <a:srgbClr val="002060"/>
                </a:solidFill>
              </a:rPr>
              <a:t>, </a:t>
            </a:r>
            <a:r>
              <a:rPr lang="da-DK" sz="2400" b="1" dirty="0" err="1" smtClean="0">
                <a:solidFill>
                  <a:srgbClr val="002060"/>
                </a:solidFill>
              </a:rPr>
              <a:t>e.g</a:t>
            </a:r>
            <a:r>
              <a:rPr lang="da-DK" sz="2400" b="1" dirty="0" smtClean="0">
                <a:solidFill>
                  <a:srgbClr val="002060"/>
                </a:solidFill>
              </a:rPr>
              <a:t>. in the </a:t>
            </a:r>
            <a:r>
              <a:rPr lang="da-DK" sz="2400" b="1" dirty="0" err="1" smtClean="0">
                <a:solidFill>
                  <a:srgbClr val="002060"/>
                </a:solidFill>
              </a:rPr>
              <a:t>context</a:t>
            </a:r>
            <a:r>
              <a:rPr lang="da-DK" sz="2400" b="1" dirty="0" smtClean="0">
                <a:solidFill>
                  <a:srgbClr val="002060"/>
                </a:solidFill>
              </a:rPr>
              <a:t> of </a:t>
            </a:r>
            <a:r>
              <a:rPr lang="da-DK" sz="2400" b="1" dirty="0" err="1" smtClean="0">
                <a:solidFill>
                  <a:srgbClr val="002060"/>
                </a:solidFill>
              </a:rPr>
              <a:t>many</a:t>
            </a:r>
            <a:r>
              <a:rPr lang="da-DK" sz="2400" b="1" dirty="0" smtClean="0">
                <a:solidFill>
                  <a:srgbClr val="002060"/>
                </a:solidFill>
              </a:rPr>
              <a:t> types of </a:t>
            </a:r>
            <a:r>
              <a:rPr lang="da-DK" sz="2400" b="1" dirty="0" err="1" smtClean="0">
                <a:solidFill>
                  <a:srgbClr val="002060"/>
                </a:solidFill>
              </a:rPr>
              <a:t>outdoor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activities</a:t>
            </a:r>
            <a:r>
              <a:rPr lang="da-DK" sz="2400" b="1" dirty="0" smtClean="0">
                <a:solidFill>
                  <a:srgbClr val="002060"/>
                </a:solidFill>
              </a:rPr>
              <a:t>, if </a:t>
            </a:r>
            <a:r>
              <a:rPr lang="da-DK" sz="2400" b="1" dirty="0" err="1" smtClean="0">
                <a:solidFill>
                  <a:srgbClr val="002060"/>
                </a:solidFill>
              </a:rPr>
              <a:t>both</a:t>
            </a:r>
            <a:r>
              <a:rPr lang="da-DK" sz="2400" b="1" dirty="0" smtClean="0">
                <a:solidFill>
                  <a:srgbClr val="002060"/>
                </a:solidFill>
              </a:rPr>
              <a:t> the </a:t>
            </a:r>
          </a:p>
          <a:p>
            <a:pPr algn="just"/>
            <a:endParaRPr lang="da-DK" sz="2400" b="1" dirty="0" smtClean="0">
              <a:solidFill>
                <a:srgbClr val="002060"/>
              </a:solidFill>
            </a:endParaRPr>
          </a:p>
          <a:p>
            <a:pPr algn="just"/>
            <a:r>
              <a:rPr lang="da-DK" sz="2400" b="1" dirty="0"/>
              <a:t> </a:t>
            </a:r>
            <a:r>
              <a:rPr lang="da-DK" sz="2400" b="1" dirty="0" smtClean="0"/>
              <a:t>                             </a:t>
            </a:r>
            <a:r>
              <a:rPr lang="da-DK" sz="2400" b="1" dirty="0" err="1" smtClean="0"/>
              <a:t>wet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extreme</a:t>
            </a:r>
            <a:r>
              <a:rPr lang="da-DK" sz="2400" b="1" dirty="0" smtClean="0"/>
              <a:t> and </a:t>
            </a:r>
            <a:r>
              <a:rPr lang="da-DK" sz="2400" b="1" dirty="0"/>
              <a:t>a</a:t>
            </a:r>
            <a:r>
              <a:rPr lang="da-DK" sz="2400" b="1" dirty="0" smtClean="0"/>
              <a:t> dry pattern</a:t>
            </a:r>
          </a:p>
          <a:p>
            <a:pPr algn="just"/>
            <a:endParaRPr lang="da-DK" sz="2400" b="1" dirty="0">
              <a:solidFill>
                <a:srgbClr val="002060"/>
              </a:solidFill>
            </a:endParaRPr>
          </a:p>
          <a:p>
            <a:pPr algn="ctr"/>
            <a:r>
              <a:rPr lang="da-DK" sz="2400" b="1" dirty="0" smtClean="0">
                <a:solidFill>
                  <a:srgbClr val="002060"/>
                </a:solidFill>
              </a:rPr>
              <a:t>    </a:t>
            </a:r>
            <a:r>
              <a:rPr lang="da-DK" sz="2400" b="1" dirty="0" err="1" smtClean="0">
                <a:solidFill>
                  <a:srgbClr val="002060"/>
                </a:solidFill>
              </a:rPr>
              <a:t>could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be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forecasted</a:t>
            </a:r>
            <a:r>
              <a:rPr lang="da-DK" sz="2400" b="1" dirty="0" smtClean="0">
                <a:solidFill>
                  <a:srgbClr val="002060"/>
                </a:solidFill>
              </a:rPr>
              <a:t> with </a:t>
            </a:r>
            <a:r>
              <a:rPr lang="da-DK" sz="2400" b="1" dirty="0" err="1" smtClean="0">
                <a:solidFill>
                  <a:srgbClr val="002060"/>
                </a:solidFill>
              </a:rPr>
              <a:t>high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accuracy</a:t>
            </a:r>
            <a:r>
              <a:rPr lang="da-DK" sz="2400" b="1" dirty="0">
                <a:solidFill>
                  <a:srgbClr val="002060"/>
                </a:solidFill>
              </a:rPr>
              <a:t> </a:t>
            </a:r>
            <a:r>
              <a:rPr lang="da-DK" sz="2400" b="1" dirty="0" smtClean="0">
                <a:solidFill>
                  <a:srgbClr val="002060"/>
                </a:solidFill>
              </a:rPr>
              <a:t>,</a:t>
            </a:r>
          </a:p>
          <a:p>
            <a:pPr algn="ctr"/>
            <a:r>
              <a:rPr lang="da-DK" sz="2400" b="1" dirty="0" smtClean="0">
                <a:solidFill>
                  <a:srgbClr val="002060"/>
                </a:solidFill>
              </a:rPr>
              <a:t>  </a:t>
            </a:r>
            <a:r>
              <a:rPr lang="da-DK" sz="2400" b="1" dirty="0">
                <a:solidFill>
                  <a:srgbClr val="002060"/>
                </a:solidFill>
              </a:rPr>
              <a:t> 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regarding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both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absolute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amount</a:t>
            </a:r>
            <a:r>
              <a:rPr lang="da-DK" sz="2400" b="1" dirty="0" smtClean="0">
                <a:solidFill>
                  <a:srgbClr val="002060"/>
                </a:solidFill>
              </a:rPr>
              <a:t> and </a:t>
            </a:r>
            <a:r>
              <a:rPr lang="da-DK" sz="2400" b="1" dirty="0" err="1" smtClean="0">
                <a:solidFill>
                  <a:srgbClr val="002060"/>
                </a:solidFill>
              </a:rPr>
              <a:t>spatial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accuracy</a:t>
            </a:r>
            <a:r>
              <a:rPr lang="da-DK" sz="2400" b="1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endParaRPr lang="da-DK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064" y="143106"/>
            <a:ext cx="527781" cy="5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155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27110" y="184297"/>
            <a:ext cx="7772400" cy="377489"/>
          </a:xfrm>
        </p:spPr>
        <p:txBody>
          <a:bodyPr>
            <a:noAutofit/>
          </a:bodyPr>
          <a:lstStyle/>
          <a:p>
            <a:r>
              <a:rPr lang="da-DK" sz="1400" b="1" dirty="0"/>
              <a:t/>
            </a:r>
            <a:br>
              <a:rPr lang="da-DK" sz="1400" b="1" dirty="0"/>
            </a:br>
            <a:r>
              <a:rPr lang="da-DK" sz="1800" b="1" dirty="0" smtClean="0"/>
              <a:t>MOTIVATION for </a:t>
            </a:r>
            <a:r>
              <a:rPr lang="da-DK" sz="1800" b="1" dirty="0" err="1" smtClean="0"/>
              <a:t>verifying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extremes</a:t>
            </a:r>
            <a:r>
              <a:rPr lang="da-DK" sz="1800" b="1" dirty="0" smtClean="0"/>
              <a:t>  :</a:t>
            </a:r>
            <a:r>
              <a:rPr lang="da-DK" sz="1400" b="1" dirty="0" smtClean="0"/>
              <a:t/>
            </a:r>
            <a:br>
              <a:rPr lang="da-DK" sz="1400" b="1" dirty="0" smtClean="0"/>
            </a:br>
            <a:endParaRPr lang="da-DK" sz="1400" b="1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835" y="3040400"/>
            <a:ext cx="3160352" cy="2844316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415" y="3030632"/>
            <a:ext cx="3063111" cy="2844316"/>
          </a:xfrm>
          <a:prstGeom prst="rect">
            <a:avLst/>
          </a:prstGeom>
        </p:spPr>
      </p:pic>
      <p:sp>
        <p:nvSpPr>
          <p:cNvPr id="12" name="Tekstfelt 11"/>
          <p:cNvSpPr txBox="1"/>
          <p:nvPr/>
        </p:nvSpPr>
        <p:spPr>
          <a:xfrm>
            <a:off x="330372" y="599807"/>
            <a:ext cx="80580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a-DK" dirty="0" err="1" smtClean="0"/>
              <a:t>Figure</a:t>
            </a:r>
            <a:r>
              <a:rPr lang="da-DK" dirty="0" smtClean="0"/>
              <a:t> 4a-b  </a:t>
            </a:r>
            <a:r>
              <a:rPr lang="da-DK" dirty="0" err="1" smtClean="0"/>
              <a:t>illustrate</a:t>
            </a:r>
            <a:r>
              <a:rPr lang="da-DK" dirty="0" smtClean="0"/>
              <a:t>  a </a:t>
            </a:r>
            <a:r>
              <a:rPr lang="da-DK" dirty="0" err="1" smtClean="0"/>
              <a:t>challenging</a:t>
            </a:r>
            <a:r>
              <a:rPr lang="da-DK" dirty="0" smtClean="0"/>
              <a:t> </a:t>
            </a:r>
            <a:r>
              <a:rPr lang="da-DK" dirty="0" err="1" smtClean="0"/>
              <a:t>forecasting</a:t>
            </a:r>
            <a:r>
              <a:rPr lang="da-DK" dirty="0" smtClean="0"/>
              <a:t> situation </a:t>
            </a:r>
            <a:r>
              <a:rPr lang="da-DK" dirty="0" err="1" smtClean="0"/>
              <a:t>when</a:t>
            </a:r>
            <a:r>
              <a:rPr lang="da-DK" dirty="0" smtClean="0"/>
              <a:t> NWP </a:t>
            </a:r>
            <a:r>
              <a:rPr lang="da-DK" dirty="0" err="1" smtClean="0"/>
              <a:t>users</a:t>
            </a:r>
            <a:r>
              <a:rPr lang="da-DK" dirty="0" smtClean="0"/>
              <a:t> </a:t>
            </a:r>
            <a:r>
              <a:rPr lang="da-DK" dirty="0" err="1" smtClean="0"/>
              <a:t>experience</a:t>
            </a:r>
            <a:r>
              <a:rPr lang="da-DK" dirty="0" smtClean="0"/>
              <a:t> </a:t>
            </a:r>
            <a:r>
              <a:rPr lang="da-DK" dirty="0" err="1" smtClean="0"/>
              <a:t>significant</a:t>
            </a:r>
            <a:r>
              <a:rPr lang="da-DK" dirty="0" smtClean="0"/>
              <a:t> </a:t>
            </a:r>
            <a:r>
              <a:rPr lang="da-DK" dirty="0" err="1" smtClean="0"/>
              <a:t>spatial</a:t>
            </a:r>
            <a:r>
              <a:rPr lang="da-DK" dirty="0" smtClean="0"/>
              <a:t> </a:t>
            </a:r>
            <a:r>
              <a:rPr lang="da-DK" dirty="0" err="1" smtClean="0"/>
              <a:t>variability</a:t>
            </a:r>
            <a:r>
              <a:rPr lang="da-DK" dirty="0" smtClean="0"/>
              <a:t> of </a:t>
            </a:r>
            <a:r>
              <a:rPr lang="da-DK" dirty="0" err="1" smtClean="0"/>
              <a:t>precipitation</a:t>
            </a:r>
            <a:r>
              <a:rPr lang="da-DK" dirty="0" smtClean="0"/>
              <a:t> (red </a:t>
            </a:r>
            <a:r>
              <a:rPr lang="da-DK" dirty="0" err="1" smtClean="0"/>
              <a:t>area</a:t>
            </a:r>
            <a:r>
              <a:rPr lang="da-DK" dirty="0" smtClean="0"/>
              <a:t> with </a:t>
            </a:r>
            <a:r>
              <a:rPr lang="da-DK" dirty="0" err="1" smtClean="0"/>
              <a:t>observed</a:t>
            </a:r>
            <a:r>
              <a:rPr lang="da-DK" dirty="0" smtClean="0"/>
              <a:t> </a:t>
            </a:r>
            <a:r>
              <a:rPr lang="da-DK" dirty="0" err="1" smtClean="0"/>
              <a:t>maximum</a:t>
            </a:r>
            <a:r>
              <a:rPr lang="da-DK" dirty="0" smtClean="0"/>
              <a:t> (</a:t>
            </a:r>
            <a:r>
              <a:rPr lang="da-DK" dirty="0" err="1" smtClean="0"/>
              <a:t>ob</a:t>
            </a:r>
            <a:r>
              <a:rPr lang="da-DK" dirty="0" smtClean="0"/>
              <a:t>-max), and </a:t>
            </a:r>
            <a:r>
              <a:rPr lang="da-DK" dirty="0" err="1" smtClean="0"/>
              <a:t>blue</a:t>
            </a:r>
            <a:r>
              <a:rPr lang="da-DK" dirty="0"/>
              <a:t> </a:t>
            </a:r>
            <a:r>
              <a:rPr lang="da-DK" dirty="0" err="1" smtClean="0"/>
              <a:t>area</a:t>
            </a:r>
            <a:r>
              <a:rPr lang="da-DK" dirty="0" smtClean="0"/>
              <a:t> with </a:t>
            </a:r>
            <a:r>
              <a:rPr lang="da-DK" dirty="0" err="1" smtClean="0"/>
              <a:t>observed</a:t>
            </a:r>
            <a:r>
              <a:rPr lang="da-DK" dirty="0" smtClean="0"/>
              <a:t> minimum (</a:t>
            </a:r>
            <a:r>
              <a:rPr lang="da-DK" dirty="0" err="1" smtClean="0"/>
              <a:t>ob</a:t>
            </a:r>
            <a:r>
              <a:rPr lang="da-DK" dirty="0" smtClean="0"/>
              <a:t>-min) </a:t>
            </a:r>
            <a:r>
              <a:rPr lang="da-DK" dirty="0" err="1" smtClean="0"/>
              <a:t>which</a:t>
            </a:r>
            <a:r>
              <a:rPr lang="da-DK" dirty="0" smtClean="0"/>
              <a:t> </a:t>
            </a:r>
            <a:r>
              <a:rPr lang="da-DK" dirty="0" err="1" smtClean="0"/>
              <a:t>could</a:t>
            </a:r>
            <a:r>
              <a:rPr lang="da-DK" dirty="0" smtClean="0"/>
              <a:t> </a:t>
            </a:r>
            <a:r>
              <a:rPr lang="da-DK" dirty="0" err="1" smtClean="0"/>
              <a:t>potentially</a:t>
            </a:r>
            <a:r>
              <a:rPr lang="da-DK" dirty="0" smtClean="0"/>
              <a:t> </a:t>
            </a:r>
            <a:r>
              <a:rPr lang="da-DK" dirty="0" err="1" smtClean="0"/>
              <a:t>be</a:t>
            </a:r>
            <a:r>
              <a:rPr lang="da-DK" dirty="0" smtClean="0"/>
              <a:t> with </a:t>
            </a:r>
            <a:r>
              <a:rPr lang="da-DK" dirty="0" err="1" smtClean="0"/>
              <a:t>zero</a:t>
            </a:r>
            <a:r>
              <a:rPr lang="da-DK" dirty="0" smtClean="0"/>
              <a:t> </a:t>
            </a:r>
            <a:r>
              <a:rPr lang="da-DK" dirty="0" err="1" smtClean="0"/>
              <a:t>precipitation</a:t>
            </a:r>
            <a:r>
              <a:rPr lang="da-DK" dirty="0" smtClean="0"/>
              <a:t> ). </a:t>
            </a:r>
            <a:r>
              <a:rPr lang="da-DK" dirty="0"/>
              <a:t>The </a:t>
            </a:r>
            <a:r>
              <a:rPr lang="da-DK" dirty="0" err="1"/>
              <a:t>grey</a:t>
            </a:r>
            <a:r>
              <a:rPr lang="da-DK" dirty="0"/>
              <a:t> `back-</a:t>
            </a:r>
            <a:r>
              <a:rPr lang="da-DK" dirty="0" err="1"/>
              <a:t>ground</a:t>
            </a:r>
            <a:r>
              <a:rPr lang="da-DK" dirty="0"/>
              <a:t>´ </a:t>
            </a:r>
            <a:r>
              <a:rPr lang="da-DK" dirty="0" err="1"/>
              <a:t>value</a:t>
            </a:r>
            <a:r>
              <a:rPr lang="da-DK" dirty="0"/>
              <a:t> </a:t>
            </a:r>
            <a:r>
              <a:rPr lang="da-DK" dirty="0" err="1"/>
              <a:t>represents</a:t>
            </a:r>
            <a:r>
              <a:rPr lang="da-DK" dirty="0"/>
              <a:t>  </a:t>
            </a:r>
            <a:r>
              <a:rPr lang="da-DK" dirty="0" err="1"/>
              <a:t>intermediate</a:t>
            </a:r>
            <a:r>
              <a:rPr lang="da-DK" dirty="0"/>
              <a:t> </a:t>
            </a:r>
            <a:r>
              <a:rPr lang="da-DK" dirty="0" err="1"/>
              <a:t>precipitation</a:t>
            </a:r>
            <a:r>
              <a:rPr lang="da-DK" dirty="0"/>
              <a:t> </a:t>
            </a:r>
            <a:r>
              <a:rPr lang="da-DK" dirty="0" err="1"/>
              <a:t>amounts</a:t>
            </a:r>
            <a:r>
              <a:rPr lang="da-DK" dirty="0"/>
              <a:t>.</a:t>
            </a:r>
            <a:endParaRPr lang="da-DK" dirty="0" smtClean="0"/>
          </a:p>
          <a:p>
            <a:pPr algn="just"/>
            <a:endParaRPr lang="da-DK" dirty="0" smtClean="0"/>
          </a:p>
          <a:p>
            <a:pPr algn="just"/>
            <a:r>
              <a:rPr lang="da-DK" dirty="0" smtClean="0"/>
              <a:t>The </a:t>
            </a:r>
            <a:r>
              <a:rPr lang="da-DK" dirty="0" err="1" smtClean="0"/>
              <a:t>observed</a:t>
            </a:r>
            <a:r>
              <a:rPr lang="da-DK" dirty="0"/>
              <a:t> </a:t>
            </a:r>
            <a:r>
              <a:rPr lang="da-DK" dirty="0" err="1" smtClean="0"/>
              <a:t>local</a:t>
            </a:r>
            <a:r>
              <a:rPr lang="da-DK" dirty="0" smtClean="0"/>
              <a:t> </a:t>
            </a:r>
            <a:r>
              <a:rPr lang="da-DK" dirty="0" err="1"/>
              <a:t>extremes</a:t>
            </a:r>
            <a:r>
              <a:rPr lang="da-DK" dirty="0"/>
              <a:t> </a:t>
            </a:r>
            <a:r>
              <a:rPr lang="da-DK" dirty="0" err="1"/>
              <a:t>occur</a:t>
            </a:r>
            <a:r>
              <a:rPr lang="da-DK" dirty="0"/>
              <a:t> </a:t>
            </a:r>
            <a:r>
              <a:rPr lang="da-DK" dirty="0" err="1"/>
              <a:t>within</a:t>
            </a:r>
            <a:r>
              <a:rPr lang="da-DK" dirty="0"/>
              <a:t> </a:t>
            </a:r>
            <a:r>
              <a:rPr lang="da-DK" dirty="0" err="1"/>
              <a:t>close</a:t>
            </a:r>
            <a:r>
              <a:rPr lang="da-DK" dirty="0"/>
              <a:t> distance </a:t>
            </a:r>
            <a:r>
              <a:rPr lang="da-DK" dirty="0" err="1" smtClean="0"/>
              <a:t>geographically</a:t>
            </a:r>
            <a:r>
              <a:rPr lang="da-DK" dirty="0" smtClean="0"/>
              <a:t>. The </a:t>
            </a:r>
            <a:r>
              <a:rPr lang="da-DK" dirty="0"/>
              <a:t>lighter red and </a:t>
            </a:r>
            <a:r>
              <a:rPr lang="da-DK" dirty="0" err="1"/>
              <a:t>blue</a:t>
            </a:r>
            <a:r>
              <a:rPr lang="da-DK" dirty="0"/>
              <a:t> </a:t>
            </a:r>
            <a:r>
              <a:rPr lang="da-DK" dirty="0" err="1"/>
              <a:t>areas</a:t>
            </a:r>
            <a:r>
              <a:rPr lang="da-DK" dirty="0"/>
              <a:t> </a:t>
            </a:r>
            <a:r>
              <a:rPr lang="da-DK" dirty="0" err="1" smtClean="0"/>
              <a:t>represent</a:t>
            </a:r>
            <a:r>
              <a:rPr lang="da-DK" dirty="0" smtClean="0"/>
              <a:t> </a:t>
            </a:r>
            <a:r>
              <a:rPr lang="da-DK" dirty="0" err="1"/>
              <a:t>forecast</a:t>
            </a:r>
            <a:r>
              <a:rPr lang="da-DK" dirty="0"/>
              <a:t> </a:t>
            </a:r>
            <a:r>
              <a:rPr lang="da-DK" dirty="0" err="1" smtClean="0"/>
              <a:t>highest</a:t>
            </a:r>
            <a:r>
              <a:rPr lang="da-DK" dirty="0" smtClean="0"/>
              <a:t> and </a:t>
            </a:r>
            <a:r>
              <a:rPr lang="da-DK" dirty="0" err="1" smtClean="0"/>
              <a:t>lowest</a:t>
            </a:r>
            <a:r>
              <a:rPr lang="da-DK" dirty="0" smtClean="0"/>
              <a:t> </a:t>
            </a:r>
            <a:r>
              <a:rPr lang="da-DK" dirty="0" err="1" smtClean="0"/>
              <a:t>values</a:t>
            </a:r>
            <a:r>
              <a:rPr lang="da-DK" dirty="0" smtClean="0"/>
              <a:t>, </a:t>
            </a:r>
            <a:r>
              <a:rPr lang="da-DK" dirty="0" err="1"/>
              <a:t>respectively</a:t>
            </a:r>
            <a:r>
              <a:rPr lang="da-DK" dirty="0"/>
              <a:t> </a:t>
            </a:r>
            <a:r>
              <a:rPr lang="da-DK" dirty="0" smtClean="0"/>
              <a:t>. </a:t>
            </a:r>
          </a:p>
          <a:p>
            <a:pPr algn="just"/>
            <a:endParaRPr lang="da-DK" dirty="0" smtClean="0"/>
          </a:p>
          <a:p>
            <a:pPr algn="just"/>
            <a:endParaRPr lang="da-DK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kstfelt 13"/>
          <p:cNvSpPr txBox="1"/>
          <p:nvPr/>
        </p:nvSpPr>
        <p:spPr>
          <a:xfrm>
            <a:off x="1031258" y="5849549"/>
            <a:ext cx="3252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 smtClean="0"/>
              <a:t>Fig.4a: non-optimal </a:t>
            </a:r>
            <a:r>
              <a:rPr lang="da-DK" sz="1200" b="1" dirty="0" err="1" smtClean="0"/>
              <a:t>forecast</a:t>
            </a:r>
            <a:r>
              <a:rPr lang="da-DK" sz="1200" b="1" dirty="0" smtClean="0"/>
              <a:t> </a:t>
            </a:r>
            <a:r>
              <a:rPr lang="da-DK" sz="1200" dirty="0" smtClean="0"/>
              <a:t>with </a:t>
            </a:r>
            <a:r>
              <a:rPr lang="da-DK" sz="1200" dirty="0" err="1" smtClean="0"/>
              <a:t>relatively</a:t>
            </a:r>
            <a:r>
              <a:rPr lang="da-DK" sz="1200" dirty="0" smtClean="0"/>
              <a:t> </a:t>
            </a:r>
          </a:p>
          <a:p>
            <a:r>
              <a:rPr lang="da-DK" sz="1200" dirty="0"/>
              <a:t>l</a:t>
            </a:r>
            <a:r>
              <a:rPr lang="da-DK" sz="1200" dirty="0" smtClean="0"/>
              <a:t>ong distance ( </a:t>
            </a:r>
            <a:r>
              <a:rPr lang="da-DK" sz="1200" dirty="0" err="1" smtClean="0"/>
              <a:t>represented</a:t>
            </a:r>
            <a:r>
              <a:rPr lang="da-DK" sz="1200" dirty="0" smtClean="0"/>
              <a:t> by </a:t>
            </a:r>
            <a:r>
              <a:rPr lang="da-DK" sz="1200" dirty="0" err="1" smtClean="0"/>
              <a:t>length</a:t>
            </a:r>
            <a:r>
              <a:rPr lang="da-DK" sz="1200" dirty="0" smtClean="0"/>
              <a:t> of </a:t>
            </a:r>
            <a:r>
              <a:rPr lang="da-DK" sz="1200" dirty="0" err="1" smtClean="0"/>
              <a:t>arrows</a:t>
            </a:r>
            <a:r>
              <a:rPr lang="da-DK" sz="1200" dirty="0" smtClean="0"/>
              <a:t>)</a:t>
            </a:r>
          </a:p>
          <a:p>
            <a:r>
              <a:rPr lang="da-DK" sz="1200" dirty="0" err="1" smtClean="0"/>
              <a:t>between</a:t>
            </a:r>
            <a:r>
              <a:rPr lang="da-DK" sz="1200" dirty="0" smtClean="0"/>
              <a:t> </a:t>
            </a:r>
            <a:r>
              <a:rPr lang="da-DK" sz="1200" dirty="0" err="1" smtClean="0"/>
              <a:t>forecasted</a:t>
            </a:r>
            <a:r>
              <a:rPr lang="da-DK" sz="1200" dirty="0" smtClean="0"/>
              <a:t> and </a:t>
            </a:r>
            <a:r>
              <a:rPr lang="da-DK" sz="1200" dirty="0" err="1" smtClean="0"/>
              <a:t>observed</a:t>
            </a:r>
            <a:r>
              <a:rPr lang="da-DK" sz="1200" dirty="0" smtClean="0"/>
              <a:t> </a:t>
            </a:r>
            <a:r>
              <a:rPr lang="da-DK" sz="1200" dirty="0" err="1" smtClean="0"/>
              <a:t>precipitation</a:t>
            </a:r>
            <a:endParaRPr lang="da-DK" sz="1200" dirty="0" smtClean="0"/>
          </a:p>
          <a:p>
            <a:r>
              <a:rPr lang="da-DK" sz="1200" dirty="0" smtClean="0"/>
              <a:t> </a:t>
            </a:r>
            <a:r>
              <a:rPr lang="da-DK" sz="1200" dirty="0" err="1" smtClean="0"/>
              <a:t>extremes</a:t>
            </a:r>
            <a:r>
              <a:rPr lang="da-DK" sz="1200" dirty="0" smtClean="0"/>
              <a:t> (fc-max, </a:t>
            </a:r>
            <a:r>
              <a:rPr lang="da-DK" sz="1200" dirty="0" err="1" smtClean="0"/>
              <a:t>ob</a:t>
            </a:r>
            <a:r>
              <a:rPr lang="da-DK" sz="1200" dirty="0" smtClean="0"/>
              <a:t>-max, fc-min, </a:t>
            </a:r>
            <a:r>
              <a:rPr lang="da-DK" sz="1200" dirty="0" err="1" smtClean="0"/>
              <a:t>ob</a:t>
            </a:r>
            <a:r>
              <a:rPr lang="da-DK" sz="1200" dirty="0" smtClean="0"/>
              <a:t>-min )</a:t>
            </a:r>
            <a:endParaRPr lang="da-DK" sz="1200" dirty="0"/>
          </a:p>
        </p:txBody>
      </p:sp>
      <p:sp>
        <p:nvSpPr>
          <p:cNvPr id="15" name="Tekstfelt 14"/>
          <p:cNvSpPr txBox="1"/>
          <p:nvPr/>
        </p:nvSpPr>
        <p:spPr>
          <a:xfrm>
            <a:off x="4720491" y="5849548"/>
            <a:ext cx="38349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 dirty="0" smtClean="0"/>
              <a:t>Fig.4b: </a:t>
            </a:r>
            <a:r>
              <a:rPr lang="da-DK" sz="1200" b="1" dirty="0" err="1" smtClean="0"/>
              <a:t>Improved</a:t>
            </a:r>
            <a:r>
              <a:rPr lang="da-DK" sz="1200" b="1" dirty="0" smtClean="0"/>
              <a:t> overlapping </a:t>
            </a:r>
            <a:r>
              <a:rPr lang="da-DK" sz="1200" b="1" dirty="0" err="1" smtClean="0"/>
              <a:t>forecast</a:t>
            </a:r>
            <a:r>
              <a:rPr lang="da-DK" sz="1200" b="1" dirty="0" smtClean="0"/>
              <a:t> </a:t>
            </a:r>
            <a:r>
              <a:rPr lang="da-DK" sz="1200" dirty="0" smtClean="0"/>
              <a:t>with </a:t>
            </a:r>
            <a:r>
              <a:rPr lang="da-DK" sz="1200" dirty="0" err="1" smtClean="0"/>
              <a:t>relatively</a:t>
            </a:r>
            <a:r>
              <a:rPr lang="da-DK" sz="1200" dirty="0" smtClean="0"/>
              <a:t> </a:t>
            </a:r>
          </a:p>
          <a:p>
            <a:r>
              <a:rPr lang="da-DK" sz="1200" dirty="0"/>
              <a:t>s</a:t>
            </a:r>
            <a:r>
              <a:rPr lang="da-DK" sz="1200" dirty="0" smtClean="0"/>
              <a:t>hort distance ( </a:t>
            </a:r>
            <a:r>
              <a:rPr lang="da-DK" sz="1200" dirty="0" err="1" smtClean="0"/>
              <a:t>represented</a:t>
            </a:r>
            <a:r>
              <a:rPr lang="da-DK" sz="1200" dirty="0" smtClean="0"/>
              <a:t> by </a:t>
            </a:r>
            <a:r>
              <a:rPr lang="da-DK" sz="1200" dirty="0" err="1" smtClean="0"/>
              <a:t>length</a:t>
            </a:r>
            <a:r>
              <a:rPr lang="da-DK" sz="1200" dirty="0" smtClean="0"/>
              <a:t> of </a:t>
            </a:r>
            <a:r>
              <a:rPr lang="da-DK" sz="1200" dirty="0" err="1" smtClean="0"/>
              <a:t>arrows</a:t>
            </a:r>
            <a:r>
              <a:rPr lang="da-DK" sz="1200" dirty="0" smtClean="0"/>
              <a:t>)</a:t>
            </a:r>
          </a:p>
          <a:p>
            <a:r>
              <a:rPr lang="da-DK" sz="1200" dirty="0" err="1" smtClean="0"/>
              <a:t>between</a:t>
            </a:r>
            <a:r>
              <a:rPr lang="da-DK" sz="1200" dirty="0" smtClean="0"/>
              <a:t> </a:t>
            </a:r>
            <a:r>
              <a:rPr lang="da-DK" sz="1200" dirty="0" err="1" smtClean="0"/>
              <a:t>forecasted</a:t>
            </a:r>
            <a:r>
              <a:rPr lang="da-DK" sz="1200" dirty="0" smtClean="0"/>
              <a:t> and </a:t>
            </a:r>
            <a:r>
              <a:rPr lang="da-DK" sz="1200" dirty="0" err="1" smtClean="0"/>
              <a:t>observed</a:t>
            </a:r>
            <a:r>
              <a:rPr lang="da-DK" sz="1200" dirty="0" smtClean="0"/>
              <a:t> </a:t>
            </a:r>
            <a:r>
              <a:rPr lang="da-DK" sz="1200" dirty="0" err="1" smtClean="0"/>
              <a:t>precipitation</a:t>
            </a:r>
            <a:r>
              <a:rPr lang="da-DK" sz="1200" dirty="0" smtClean="0"/>
              <a:t> </a:t>
            </a:r>
            <a:r>
              <a:rPr lang="da-DK" sz="1200" dirty="0" err="1" smtClean="0"/>
              <a:t>extremes</a:t>
            </a:r>
            <a:endParaRPr lang="da-DK" sz="1200" dirty="0" smtClean="0"/>
          </a:p>
          <a:p>
            <a:r>
              <a:rPr lang="da-DK" sz="1200" dirty="0" smtClean="0"/>
              <a:t> (fc-max, </a:t>
            </a:r>
            <a:r>
              <a:rPr lang="da-DK" sz="1200" dirty="0" err="1" smtClean="0"/>
              <a:t>ob</a:t>
            </a:r>
            <a:r>
              <a:rPr lang="da-DK" sz="1200" dirty="0" smtClean="0"/>
              <a:t>-max, fc-min, </a:t>
            </a:r>
            <a:r>
              <a:rPr lang="da-DK" sz="1200" dirty="0" err="1" smtClean="0"/>
              <a:t>ob</a:t>
            </a:r>
            <a:r>
              <a:rPr lang="da-DK" sz="1200" dirty="0" smtClean="0"/>
              <a:t>-min )</a:t>
            </a:r>
            <a:endParaRPr lang="da-DK" sz="1200" dirty="0"/>
          </a:p>
        </p:txBody>
      </p:sp>
      <p:pic>
        <p:nvPicPr>
          <p:cNvPr id="10" name="Picture 3" descr="logo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064" y="143106"/>
            <a:ext cx="527781" cy="5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420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58419" y="992358"/>
            <a:ext cx="3672408" cy="409700"/>
          </a:xfrm>
        </p:spPr>
        <p:txBody>
          <a:bodyPr>
            <a:noAutofit/>
          </a:bodyPr>
          <a:lstStyle/>
          <a:p>
            <a:r>
              <a:rPr lang="da-DK" sz="1800" b="1" dirty="0" smtClean="0"/>
              <a:t>A </a:t>
            </a:r>
            <a:r>
              <a:rPr lang="da-DK" sz="1800" b="1" dirty="0" err="1" smtClean="0"/>
              <a:t>spatial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verification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scheme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verifying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precipitation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extremes</a:t>
            </a:r>
            <a:r>
              <a:rPr lang="da-DK" sz="1800" b="1" dirty="0" smtClean="0"/>
              <a:t> </a:t>
            </a:r>
            <a:br>
              <a:rPr lang="da-DK" sz="1800" b="1" dirty="0" smtClean="0"/>
            </a:br>
            <a:endParaRPr lang="da-DK" sz="1800" b="1" dirty="0"/>
          </a:p>
        </p:txBody>
      </p:sp>
      <p:pic>
        <p:nvPicPr>
          <p:cNvPr id="9" name="Billed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114" y="367295"/>
            <a:ext cx="4097305" cy="3880388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5220072" y="1549808"/>
            <a:ext cx="3456384" cy="2184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boundary zone of width B is included to allow computations using full neighborhood size close to the lateral boundaries. </a:t>
            </a:r>
            <a:endParaRPr lang="en-U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da-DK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Alternatively</a:t>
            </a:r>
            <a:r>
              <a:rPr lang="da-DK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a-DK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</a:t>
            </a:r>
            <a:r>
              <a:rPr lang="da-DK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neighborhoods</a:t>
            </a:r>
            <a:r>
              <a:rPr lang="da-DK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da-DK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 </a:t>
            </a:r>
            <a:r>
              <a:rPr lang="da-DK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feasible</a:t>
            </a:r>
            <a:r>
              <a:rPr lang="da-DK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close</a:t>
            </a:r>
            <a:r>
              <a:rPr lang="da-DK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the lateral </a:t>
            </a:r>
            <a:r>
              <a:rPr lang="da-DK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boundary</a:t>
            </a:r>
            <a:r>
              <a:rPr lang="da-DK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points 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992771" y="4307118"/>
            <a:ext cx="8052425" cy="174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 from Figure: </a:t>
            </a:r>
            <a:r>
              <a:rPr lang="en-US" sz="1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</a:t>
            </a:r>
            <a:r>
              <a:rPr lang="en-US" sz="16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(K</a:t>
            </a:r>
            <a:r>
              <a:rPr lang="en-US" sz="1600" b="1" baseline="-25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 Observed maximum , - K</a:t>
            </a:r>
            <a:r>
              <a:rPr lang="en-US" sz="1600" b="1" baseline="-25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identifies extreme point, i.e. multiple number of extremes  may be accounted for up to M</a:t>
            </a:r>
            <a:r>
              <a:rPr lang="en-US" sz="1600" b="1" baseline="-25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considered if highest values occur with almost identical values (small tolerance)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da-DK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3394" y="169273"/>
            <a:ext cx="360753" cy="39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Rektangel 2"/>
          <p:cNvSpPr/>
          <p:nvPr/>
        </p:nvSpPr>
        <p:spPr>
          <a:xfrm>
            <a:off x="992771" y="5157866"/>
            <a:ext cx="7251637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da-DK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Maximum </a:t>
            </a:r>
            <a:r>
              <a:rPr lang="da-DK" sz="1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forecasted</a:t>
            </a:r>
            <a:r>
              <a:rPr lang="da-DK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a-DK" sz="1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da-DK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in a </a:t>
            </a:r>
            <a:r>
              <a:rPr lang="da-DK" sz="1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neighborhood</a:t>
            </a:r>
            <a:r>
              <a:rPr lang="da-DK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of dimension L: 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da-DK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a-DK" sz="1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ɸ</a:t>
            </a:r>
            <a:r>
              <a:rPr lang="da-DK" sz="1600" b="1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max</a:t>
            </a:r>
            <a:r>
              <a:rPr lang="da-DK" sz="1600" b="1" i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(L, K</a:t>
            </a:r>
            <a:r>
              <a:rPr lang="da-DK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)=Max{ ɸ(i, j ) },  i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ϵ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[i</a:t>
            </a:r>
            <a:r>
              <a:rPr lang="da-DK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K1  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-L, , i</a:t>
            </a:r>
            <a:r>
              <a:rPr lang="da-DK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K1 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+L] , j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ϵ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[j</a:t>
            </a:r>
            <a:r>
              <a:rPr lang="da-DK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K1  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-L, , j</a:t>
            </a:r>
            <a:r>
              <a:rPr lang="da-DK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K1 </a:t>
            </a:r>
            <a:r>
              <a:rPr lang="da-DK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+L]         </a:t>
            </a:r>
            <a:r>
              <a:rPr lang="da-DK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endParaRPr lang="da-DK" sz="1600" b="1" dirty="0"/>
          </a:p>
          <a:p>
            <a:r>
              <a:rPr lang="en-GB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sz="1600" b="1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K1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j</a:t>
            </a:r>
            <a:r>
              <a:rPr lang="en-GB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K1   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are coordinates of the related forecasted values in central point</a:t>
            </a:r>
            <a:r>
              <a:rPr lang="en-GB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154894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63830" y="615057"/>
            <a:ext cx="3819642" cy="1035063"/>
          </a:xfrm>
        </p:spPr>
        <p:txBody>
          <a:bodyPr>
            <a:noAutofit/>
          </a:bodyPr>
          <a:lstStyle/>
          <a:p>
            <a:r>
              <a:rPr lang="da-DK" sz="1800" b="1" dirty="0" smtClean="0"/>
              <a:t/>
            </a:r>
            <a:br>
              <a:rPr lang="da-DK" sz="1800" b="1" dirty="0" smtClean="0"/>
            </a:b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`SLX´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tructure of 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ocal 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tremes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r>
              <a:rPr lang="da-DK" sz="2000" b="1" dirty="0" smtClean="0"/>
              <a:t/>
            </a:r>
            <a:br>
              <a:rPr lang="da-DK" sz="2000" b="1" dirty="0" smtClean="0"/>
            </a:br>
            <a:r>
              <a:rPr lang="da-DK" sz="2000" b="1" dirty="0" smtClean="0"/>
              <a:t> </a:t>
            </a:r>
            <a:br>
              <a:rPr lang="da-DK" sz="2000" b="1" dirty="0" smtClean="0"/>
            </a:br>
            <a:endParaRPr lang="da-DK" sz="2000" b="1" dirty="0"/>
          </a:p>
        </p:txBody>
      </p:sp>
      <p:pic>
        <p:nvPicPr>
          <p:cNvPr id="9" name="Billed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400" y="703230"/>
            <a:ext cx="4677301" cy="4429678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6228184" y="4412486"/>
            <a:ext cx="2346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 smtClean="0">
                <a:solidFill>
                  <a:srgbClr val="FFFFFF"/>
                </a:solidFill>
              </a:rPr>
              <a:t>1</a:t>
            </a:r>
            <a:endParaRPr lang="da-DK" dirty="0"/>
          </a:p>
        </p:txBody>
      </p:sp>
      <p:sp>
        <p:nvSpPr>
          <p:cNvPr id="13" name="Tekstfelt 12"/>
          <p:cNvSpPr txBox="1"/>
          <p:nvPr/>
        </p:nvSpPr>
        <p:spPr>
          <a:xfrm>
            <a:off x="356235" y="116632"/>
            <a:ext cx="4362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 smtClean="0"/>
              <a:t>Transformation of MOTIVATION to a </a:t>
            </a:r>
            <a:r>
              <a:rPr lang="da-DK" b="1" dirty="0" err="1" smtClean="0"/>
              <a:t>spatial</a:t>
            </a:r>
            <a:r>
              <a:rPr lang="da-DK" b="1" dirty="0" smtClean="0"/>
              <a:t> </a:t>
            </a:r>
            <a:r>
              <a:rPr lang="da-DK" b="1" dirty="0" err="1" smtClean="0"/>
              <a:t>verification</a:t>
            </a:r>
            <a:r>
              <a:rPr lang="da-DK" b="1" dirty="0" smtClean="0"/>
              <a:t> </a:t>
            </a:r>
            <a:r>
              <a:rPr lang="da-DK" b="1" dirty="0" err="1" smtClean="0"/>
              <a:t>scheme</a:t>
            </a:r>
            <a:r>
              <a:rPr lang="da-DK" b="1" dirty="0" smtClean="0"/>
              <a:t>  </a:t>
            </a:r>
            <a:endParaRPr lang="da-DK" b="1" dirty="0"/>
          </a:p>
        </p:txBody>
      </p:sp>
      <p:sp>
        <p:nvSpPr>
          <p:cNvPr id="16" name="Tekstfelt 15"/>
          <p:cNvSpPr txBox="1"/>
          <p:nvPr/>
        </p:nvSpPr>
        <p:spPr>
          <a:xfrm>
            <a:off x="4924665" y="1363758"/>
            <a:ext cx="413477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 smtClean="0"/>
              <a:t> </a:t>
            </a:r>
          </a:p>
          <a:p>
            <a:r>
              <a:rPr lang="da-DK" sz="1400" b="1" dirty="0" smtClean="0"/>
              <a:t> </a:t>
            </a:r>
            <a:r>
              <a:rPr lang="da-DK" sz="1400" b="1" dirty="0" err="1" smtClean="0"/>
              <a:t>ob</a:t>
            </a:r>
            <a:r>
              <a:rPr lang="da-DK" sz="1400" b="1" baseline="-25000" dirty="0" err="1" smtClean="0"/>
              <a:t>max</a:t>
            </a:r>
            <a:r>
              <a:rPr lang="da-DK" sz="1400" b="1" dirty="0" smtClean="0"/>
              <a:t>(K</a:t>
            </a:r>
            <a:r>
              <a:rPr lang="da-DK" sz="1400" b="1" baseline="-25000" dirty="0" smtClean="0"/>
              <a:t>1</a:t>
            </a:r>
            <a:r>
              <a:rPr lang="da-DK" sz="1400" b="1" dirty="0"/>
              <a:t>) is </a:t>
            </a:r>
            <a:r>
              <a:rPr lang="da-DK" sz="1400" b="1" dirty="0" smtClean="0"/>
              <a:t> </a:t>
            </a:r>
            <a:r>
              <a:rPr lang="da-DK" sz="1400" b="1" dirty="0" err="1"/>
              <a:t>maximum</a:t>
            </a:r>
            <a:r>
              <a:rPr lang="da-DK" sz="1400" b="1" dirty="0"/>
              <a:t> of the </a:t>
            </a:r>
            <a:r>
              <a:rPr lang="da-DK" sz="1400" b="1" dirty="0" err="1"/>
              <a:t>analysis</a:t>
            </a:r>
            <a:r>
              <a:rPr lang="da-DK" sz="1400" b="1" dirty="0"/>
              <a:t> </a:t>
            </a:r>
            <a:r>
              <a:rPr lang="da-DK" sz="1400" b="1" dirty="0" err="1" smtClean="0"/>
              <a:t>field</a:t>
            </a:r>
            <a:endParaRPr lang="da-DK" sz="1400" b="1" dirty="0" smtClean="0"/>
          </a:p>
          <a:p>
            <a:endParaRPr lang="da-DK" sz="1400" b="1" dirty="0" smtClean="0"/>
          </a:p>
          <a:p>
            <a:r>
              <a:rPr lang="da-DK" sz="1400" b="1" dirty="0" smtClean="0"/>
              <a:t> </a:t>
            </a:r>
            <a:r>
              <a:rPr lang="da-DK" sz="1400" b="1" dirty="0" err="1" smtClean="0"/>
              <a:t>ɸ</a:t>
            </a:r>
            <a:r>
              <a:rPr lang="da-DK" sz="1400" b="1" baseline="-25000" dirty="0" err="1" smtClean="0"/>
              <a:t>max</a:t>
            </a:r>
            <a:r>
              <a:rPr lang="da-DK" sz="1400" b="1" dirty="0" smtClean="0"/>
              <a:t>(L,K</a:t>
            </a:r>
            <a:r>
              <a:rPr lang="da-DK" sz="1400" b="1" baseline="-25000" dirty="0" smtClean="0"/>
              <a:t>1</a:t>
            </a:r>
            <a:r>
              <a:rPr lang="da-DK" sz="1400" b="1" dirty="0" smtClean="0"/>
              <a:t>) is </a:t>
            </a:r>
            <a:r>
              <a:rPr lang="da-DK" sz="1400" b="1" dirty="0" err="1" smtClean="0"/>
              <a:t>forecasted</a:t>
            </a:r>
            <a:r>
              <a:rPr lang="da-DK" sz="1400" b="1" dirty="0" smtClean="0"/>
              <a:t>  </a:t>
            </a:r>
            <a:r>
              <a:rPr lang="da-DK" sz="1400" b="1" dirty="0" err="1" smtClean="0"/>
              <a:t>maximum</a:t>
            </a:r>
            <a:r>
              <a:rPr lang="da-DK" sz="1400" b="1" dirty="0" smtClean="0"/>
              <a:t> in </a:t>
            </a:r>
            <a:r>
              <a:rPr lang="da-DK" sz="1400" b="1" dirty="0" err="1" smtClean="0"/>
              <a:t>neighborhood</a:t>
            </a:r>
            <a:r>
              <a:rPr lang="da-DK" sz="1400" b="1" dirty="0" smtClean="0"/>
              <a:t> </a:t>
            </a:r>
          </a:p>
          <a:p>
            <a:r>
              <a:rPr lang="da-DK" sz="1400" b="1" dirty="0"/>
              <a:t> </a:t>
            </a:r>
            <a:r>
              <a:rPr lang="da-DK" sz="1400" b="1" dirty="0" smtClean="0"/>
              <a:t>                  of dimension L  </a:t>
            </a:r>
            <a:r>
              <a:rPr lang="da-DK" sz="1400" b="1" dirty="0" err="1" smtClean="0"/>
              <a:t>around</a:t>
            </a:r>
            <a:r>
              <a:rPr lang="da-DK" sz="1400" b="1" dirty="0" smtClean="0"/>
              <a:t>  </a:t>
            </a:r>
            <a:r>
              <a:rPr lang="da-DK" sz="1400" b="1" dirty="0" err="1"/>
              <a:t>ob</a:t>
            </a:r>
            <a:r>
              <a:rPr lang="da-DK" sz="1400" b="1" baseline="-25000" dirty="0" err="1"/>
              <a:t>max</a:t>
            </a:r>
            <a:r>
              <a:rPr lang="da-DK" sz="1400" b="1" dirty="0"/>
              <a:t> (K</a:t>
            </a:r>
            <a:r>
              <a:rPr lang="da-DK" sz="1400" b="1" baseline="-25000" dirty="0"/>
              <a:t>1</a:t>
            </a:r>
            <a:r>
              <a:rPr lang="da-DK" sz="1400" b="1" dirty="0"/>
              <a:t>)</a:t>
            </a:r>
          </a:p>
          <a:p>
            <a:endParaRPr lang="da-DK" sz="1400" b="1" dirty="0" smtClean="0"/>
          </a:p>
          <a:p>
            <a:endParaRPr lang="da-DK" sz="1400" b="1" dirty="0"/>
          </a:p>
          <a:p>
            <a:r>
              <a:rPr lang="da-DK" sz="1400" b="1" dirty="0" smtClean="0"/>
              <a:t> </a:t>
            </a:r>
            <a:r>
              <a:rPr lang="da-DK" sz="1400" b="1" dirty="0" err="1" smtClean="0"/>
              <a:t>ob</a:t>
            </a:r>
            <a:r>
              <a:rPr lang="da-DK" sz="1400" b="1" baseline="-25000" dirty="0" err="1" smtClean="0"/>
              <a:t>min</a:t>
            </a:r>
            <a:r>
              <a:rPr lang="da-DK" sz="1400" b="1" dirty="0" smtClean="0"/>
              <a:t>(K</a:t>
            </a:r>
            <a:r>
              <a:rPr lang="da-DK" sz="1400" b="1" baseline="-25000" dirty="0" smtClean="0"/>
              <a:t>2</a:t>
            </a:r>
            <a:r>
              <a:rPr lang="da-DK" sz="1400" b="1" dirty="0" smtClean="0"/>
              <a:t>) is minimum of the </a:t>
            </a:r>
            <a:r>
              <a:rPr lang="da-DK" sz="1400" b="1" dirty="0" err="1" smtClean="0"/>
              <a:t>analysis</a:t>
            </a:r>
            <a:r>
              <a:rPr lang="da-DK" sz="1400" b="1" dirty="0" smtClean="0"/>
              <a:t> </a:t>
            </a:r>
            <a:r>
              <a:rPr lang="da-DK" sz="1400" b="1" dirty="0" err="1" smtClean="0"/>
              <a:t>field</a:t>
            </a:r>
            <a:endParaRPr lang="da-DK" sz="1400" b="1" dirty="0" smtClean="0"/>
          </a:p>
          <a:p>
            <a:endParaRPr lang="da-DK" sz="1400" b="1" dirty="0" smtClean="0"/>
          </a:p>
          <a:p>
            <a:r>
              <a:rPr lang="da-DK" sz="1400" b="1" dirty="0" smtClean="0"/>
              <a:t> </a:t>
            </a:r>
            <a:r>
              <a:rPr lang="da-DK" sz="1400" b="1" dirty="0" err="1"/>
              <a:t>ɸ</a:t>
            </a:r>
            <a:r>
              <a:rPr lang="da-DK" sz="1400" b="1" baseline="-25000" dirty="0" err="1"/>
              <a:t>min</a:t>
            </a:r>
            <a:r>
              <a:rPr lang="da-DK" sz="1400" b="1" dirty="0"/>
              <a:t> (L,K</a:t>
            </a:r>
            <a:r>
              <a:rPr lang="da-DK" sz="1400" b="1" baseline="-25000" dirty="0"/>
              <a:t>2</a:t>
            </a:r>
            <a:r>
              <a:rPr lang="da-DK" sz="1400" b="1" dirty="0" smtClean="0"/>
              <a:t>) is </a:t>
            </a:r>
            <a:r>
              <a:rPr lang="da-DK" sz="1400" b="1" dirty="0" err="1" smtClean="0"/>
              <a:t>forecasted</a:t>
            </a:r>
            <a:r>
              <a:rPr lang="da-DK" sz="1400" b="1" dirty="0" smtClean="0"/>
              <a:t> minimum in </a:t>
            </a:r>
            <a:r>
              <a:rPr lang="da-DK" sz="1400" b="1" dirty="0" err="1" smtClean="0"/>
              <a:t>neighborhood</a:t>
            </a:r>
            <a:r>
              <a:rPr lang="da-DK" sz="1400" b="1" dirty="0" smtClean="0"/>
              <a:t> </a:t>
            </a:r>
          </a:p>
          <a:p>
            <a:r>
              <a:rPr lang="da-DK" sz="1400" b="1" dirty="0"/>
              <a:t> </a:t>
            </a:r>
            <a:r>
              <a:rPr lang="da-DK" sz="1400" b="1" dirty="0" smtClean="0"/>
              <a:t>                    of  dimension L  </a:t>
            </a:r>
            <a:r>
              <a:rPr lang="da-DK" sz="1400" b="1" dirty="0" err="1" smtClean="0"/>
              <a:t>around</a:t>
            </a:r>
            <a:r>
              <a:rPr lang="da-DK" sz="1400" b="1" dirty="0" smtClean="0"/>
              <a:t>  </a:t>
            </a:r>
            <a:r>
              <a:rPr lang="da-DK" sz="1400" b="1" dirty="0" err="1" smtClean="0"/>
              <a:t>ob</a:t>
            </a:r>
            <a:r>
              <a:rPr lang="da-DK" sz="1400" b="1" baseline="-25000" dirty="0" err="1" smtClean="0"/>
              <a:t>min</a:t>
            </a:r>
            <a:r>
              <a:rPr lang="da-DK" sz="1400" b="1" dirty="0" smtClean="0"/>
              <a:t> </a:t>
            </a:r>
            <a:r>
              <a:rPr lang="da-DK" sz="1400" b="1" dirty="0"/>
              <a:t>(K</a:t>
            </a:r>
            <a:r>
              <a:rPr lang="da-DK" sz="1400" b="1" baseline="-25000" dirty="0"/>
              <a:t>2</a:t>
            </a:r>
            <a:r>
              <a:rPr lang="da-DK" sz="1400" b="1" dirty="0"/>
              <a:t>)</a:t>
            </a:r>
          </a:p>
          <a:p>
            <a:endParaRPr lang="da-DK" sz="1600" b="1" dirty="0"/>
          </a:p>
        </p:txBody>
      </p:sp>
      <p:sp>
        <p:nvSpPr>
          <p:cNvPr id="17" name="Tekstfelt 16"/>
          <p:cNvSpPr txBox="1"/>
          <p:nvPr/>
        </p:nvSpPr>
        <p:spPr>
          <a:xfrm>
            <a:off x="245400" y="5255915"/>
            <a:ext cx="49358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 smtClean="0"/>
              <a:t>Fig.5 :  Illustration of </a:t>
            </a:r>
            <a:r>
              <a:rPr lang="da-DK" sz="1400" b="1" dirty="0" err="1" smtClean="0"/>
              <a:t>identified</a:t>
            </a:r>
            <a:r>
              <a:rPr lang="da-DK" sz="1400" b="1" dirty="0" smtClean="0"/>
              <a:t> </a:t>
            </a:r>
            <a:r>
              <a:rPr lang="da-DK" sz="1400" b="1" dirty="0" err="1" smtClean="0"/>
              <a:t>local</a:t>
            </a:r>
            <a:r>
              <a:rPr lang="da-DK" sz="1400" b="1" dirty="0" smtClean="0"/>
              <a:t> </a:t>
            </a:r>
            <a:r>
              <a:rPr lang="da-DK" sz="1400" b="1" dirty="0" err="1" smtClean="0"/>
              <a:t>extremes</a:t>
            </a:r>
            <a:r>
              <a:rPr lang="da-DK" sz="1400" b="1" dirty="0" smtClean="0"/>
              <a:t> with </a:t>
            </a:r>
            <a:r>
              <a:rPr lang="da-DK" sz="1400" b="1" dirty="0" err="1" smtClean="0"/>
              <a:t>neighborhoods</a:t>
            </a:r>
            <a:r>
              <a:rPr lang="da-DK" sz="1400" b="1" dirty="0" smtClean="0"/>
              <a:t> of dimension L. </a:t>
            </a:r>
          </a:p>
          <a:p>
            <a:r>
              <a:rPr lang="da-DK" sz="1400" b="1" dirty="0" smtClean="0"/>
              <a:t>In case of multiple </a:t>
            </a:r>
            <a:r>
              <a:rPr lang="da-DK" sz="1400" b="1" dirty="0" err="1" smtClean="0"/>
              <a:t>extreme</a:t>
            </a:r>
            <a:r>
              <a:rPr lang="da-DK" sz="1400" b="1" dirty="0" smtClean="0"/>
              <a:t> points with  ~ the same </a:t>
            </a:r>
            <a:r>
              <a:rPr lang="da-DK" sz="1400" b="1" dirty="0" err="1" smtClean="0"/>
              <a:t>value</a:t>
            </a:r>
            <a:r>
              <a:rPr lang="da-DK" sz="1400" b="1" dirty="0" smtClean="0"/>
              <a:t> </a:t>
            </a:r>
          </a:p>
          <a:p>
            <a:r>
              <a:rPr lang="da-DK" sz="1400" b="1" dirty="0" smtClean="0"/>
              <a:t>1 ≤ K</a:t>
            </a:r>
            <a:r>
              <a:rPr lang="da-DK" sz="1400" b="1" baseline="-25000" dirty="0" smtClean="0"/>
              <a:t>1 </a:t>
            </a:r>
            <a:r>
              <a:rPr lang="da-DK" sz="1400" b="1" dirty="0" smtClean="0"/>
              <a:t>≤ M</a:t>
            </a:r>
            <a:r>
              <a:rPr lang="da-DK" sz="1400" b="1" baseline="-25000" dirty="0" smtClean="0"/>
              <a:t>1  , </a:t>
            </a:r>
            <a:r>
              <a:rPr lang="da-DK" sz="1400" b="1" dirty="0" smtClean="0"/>
              <a:t>1 ≤ K</a:t>
            </a:r>
            <a:r>
              <a:rPr lang="da-DK" sz="1400" b="1" baseline="-25000" dirty="0" smtClean="0"/>
              <a:t>2 </a:t>
            </a:r>
            <a:r>
              <a:rPr lang="da-DK" sz="1400" b="1" dirty="0" smtClean="0"/>
              <a:t>≤ M</a:t>
            </a:r>
            <a:r>
              <a:rPr lang="da-DK" sz="1400" b="1" baseline="-25000" dirty="0" smtClean="0"/>
              <a:t>2   </a:t>
            </a:r>
            <a:r>
              <a:rPr lang="da-DK" sz="1400" b="1" dirty="0" smtClean="0"/>
              <a:t>1 ≤ K</a:t>
            </a:r>
            <a:r>
              <a:rPr lang="da-DK" sz="1400" b="1" baseline="-25000" dirty="0" smtClean="0"/>
              <a:t>3 </a:t>
            </a:r>
            <a:r>
              <a:rPr lang="da-DK" sz="1400" b="1" dirty="0" smtClean="0"/>
              <a:t>≤ M</a:t>
            </a:r>
            <a:r>
              <a:rPr lang="da-DK" sz="1400" b="1" baseline="-25000" dirty="0" smtClean="0"/>
              <a:t>3  , </a:t>
            </a:r>
            <a:r>
              <a:rPr lang="da-DK" sz="1400" b="1" dirty="0" smtClean="0"/>
              <a:t>1 ≤ K</a:t>
            </a:r>
            <a:r>
              <a:rPr lang="da-DK" sz="1400" b="1" baseline="-25000" dirty="0" smtClean="0"/>
              <a:t>4 </a:t>
            </a:r>
            <a:r>
              <a:rPr lang="da-DK" sz="1400" b="1" dirty="0" smtClean="0"/>
              <a:t>≤ M</a:t>
            </a:r>
            <a:r>
              <a:rPr lang="da-DK" sz="1400" b="1" baseline="-25000" dirty="0" smtClean="0"/>
              <a:t>4 ,</a:t>
            </a:r>
            <a:r>
              <a:rPr lang="da-DK" sz="1400" b="1" dirty="0" smtClean="0"/>
              <a:t>               </a:t>
            </a:r>
          </a:p>
          <a:p>
            <a:r>
              <a:rPr lang="da-DK" sz="1400" b="1" dirty="0" smtClean="0"/>
              <a:t>M</a:t>
            </a:r>
            <a:r>
              <a:rPr lang="da-DK" sz="1400" b="1" baseline="-25000" dirty="0" smtClean="0"/>
              <a:t>1 </a:t>
            </a:r>
            <a:r>
              <a:rPr lang="da-DK" sz="1400" b="1" baseline="-25000" dirty="0"/>
              <a:t>, </a:t>
            </a:r>
            <a:r>
              <a:rPr lang="da-DK" sz="1400" b="1" dirty="0"/>
              <a:t>M</a:t>
            </a:r>
            <a:r>
              <a:rPr lang="da-DK" sz="1400" b="1" baseline="-25000" dirty="0"/>
              <a:t>2, </a:t>
            </a:r>
            <a:r>
              <a:rPr lang="da-DK" sz="1400" b="1" dirty="0"/>
              <a:t>M</a:t>
            </a:r>
            <a:r>
              <a:rPr lang="da-DK" sz="1400" b="1" baseline="-25000" dirty="0"/>
              <a:t>3,  </a:t>
            </a:r>
            <a:r>
              <a:rPr lang="da-DK" sz="1400" b="1" dirty="0" smtClean="0"/>
              <a:t>M</a:t>
            </a:r>
            <a:r>
              <a:rPr lang="da-DK" sz="1400" b="1" baseline="-25000" dirty="0" smtClean="0"/>
              <a:t>4  </a:t>
            </a:r>
            <a:r>
              <a:rPr lang="da-DK" sz="1400" b="1" dirty="0" err="1" smtClean="0"/>
              <a:t>are</a:t>
            </a:r>
            <a:r>
              <a:rPr lang="da-DK" sz="1400" b="1" dirty="0" smtClean="0"/>
              <a:t> the </a:t>
            </a:r>
            <a:r>
              <a:rPr lang="da-DK" sz="1400" b="1" dirty="0" err="1" smtClean="0"/>
              <a:t>number</a:t>
            </a:r>
            <a:r>
              <a:rPr lang="da-DK" sz="1400" b="1" dirty="0" smtClean="0"/>
              <a:t> of </a:t>
            </a:r>
            <a:r>
              <a:rPr lang="da-DK" sz="1400" b="1" dirty="0" err="1" smtClean="0"/>
              <a:t>extremes</a:t>
            </a:r>
            <a:r>
              <a:rPr lang="da-DK" sz="1400" b="1" dirty="0" smtClean="0"/>
              <a:t> of </a:t>
            </a:r>
            <a:r>
              <a:rPr lang="da-DK" sz="1400" b="1" dirty="0" err="1" smtClean="0"/>
              <a:t>each</a:t>
            </a:r>
            <a:r>
              <a:rPr lang="da-DK" sz="1400" b="1" dirty="0" smtClean="0"/>
              <a:t> type</a:t>
            </a:r>
          </a:p>
        </p:txBody>
      </p:sp>
      <p:sp>
        <p:nvSpPr>
          <p:cNvPr id="19" name="Tekstfelt 18"/>
          <p:cNvSpPr txBox="1"/>
          <p:nvPr/>
        </p:nvSpPr>
        <p:spPr>
          <a:xfrm>
            <a:off x="4982569" y="3901698"/>
            <a:ext cx="413477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 smtClean="0"/>
              <a:t> </a:t>
            </a:r>
          </a:p>
          <a:p>
            <a:r>
              <a:rPr lang="da-DK" sz="1400" b="1" dirty="0" err="1" smtClean="0"/>
              <a:t>fc</a:t>
            </a:r>
            <a:r>
              <a:rPr lang="da-DK" sz="1400" b="1" baseline="-25000" dirty="0" err="1" smtClean="0"/>
              <a:t>max</a:t>
            </a:r>
            <a:r>
              <a:rPr lang="da-DK" sz="1400" b="1" dirty="0" smtClean="0"/>
              <a:t>(K</a:t>
            </a:r>
            <a:r>
              <a:rPr lang="da-DK" sz="1400" b="1" baseline="-25000" dirty="0"/>
              <a:t>3</a:t>
            </a:r>
            <a:r>
              <a:rPr lang="da-DK" sz="1400" b="1" dirty="0" smtClean="0"/>
              <a:t>) is </a:t>
            </a:r>
            <a:r>
              <a:rPr lang="da-DK" sz="1400" b="1" dirty="0" err="1"/>
              <a:t>maximum</a:t>
            </a:r>
            <a:r>
              <a:rPr lang="da-DK" sz="1400" b="1" dirty="0"/>
              <a:t> of the </a:t>
            </a:r>
            <a:r>
              <a:rPr lang="da-DK" sz="1400" b="1" dirty="0" err="1" smtClean="0"/>
              <a:t>forecast</a:t>
            </a:r>
            <a:r>
              <a:rPr lang="da-DK" sz="1400" b="1" dirty="0" smtClean="0"/>
              <a:t> </a:t>
            </a:r>
            <a:r>
              <a:rPr lang="da-DK" sz="1400" b="1" dirty="0" err="1" smtClean="0"/>
              <a:t>field</a:t>
            </a:r>
            <a:endParaRPr lang="da-DK" sz="1400" b="1" dirty="0" smtClean="0"/>
          </a:p>
          <a:p>
            <a:endParaRPr lang="da-DK" sz="1400" b="1" dirty="0" smtClean="0"/>
          </a:p>
          <a:p>
            <a:r>
              <a:rPr lang="el-GR" sz="1400" b="1" dirty="0" smtClean="0"/>
              <a:t>ψ</a:t>
            </a:r>
            <a:r>
              <a:rPr lang="da-DK" sz="1400" b="1" baseline="-25000" dirty="0" smtClean="0"/>
              <a:t>max</a:t>
            </a:r>
            <a:r>
              <a:rPr lang="da-DK" sz="1400" b="1" dirty="0" smtClean="0"/>
              <a:t>(L,K</a:t>
            </a:r>
            <a:r>
              <a:rPr lang="da-DK" sz="1400" b="1" baseline="-25000" dirty="0"/>
              <a:t>3</a:t>
            </a:r>
            <a:r>
              <a:rPr lang="da-DK" sz="1400" b="1" dirty="0" smtClean="0"/>
              <a:t>) is </a:t>
            </a:r>
            <a:r>
              <a:rPr lang="da-DK" sz="1400" b="1" dirty="0" err="1" smtClean="0"/>
              <a:t>analyzed</a:t>
            </a:r>
            <a:r>
              <a:rPr lang="da-DK" sz="1400" b="1" dirty="0" smtClean="0"/>
              <a:t>  </a:t>
            </a:r>
            <a:r>
              <a:rPr lang="da-DK" sz="1400" b="1" dirty="0" err="1" smtClean="0"/>
              <a:t>maximum</a:t>
            </a:r>
            <a:r>
              <a:rPr lang="da-DK" sz="1400" b="1" dirty="0" smtClean="0"/>
              <a:t> in </a:t>
            </a:r>
            <a:r>
              <a:rPr lang="da-DK" sz="1400" b="1" dirty="0" err="1" smtClean="0"/>
              <a:t>neighborhood</a:t>
            </a:r>
            <a:r>
              <a:rPr lang="da-DK" sz="1400" b="1" dirty="0" smtClean="0"/>
              <a:t>  </a:t>
            </a:r>
          </a:p>
          <a:p>
            <a:r>
              <a:rPr lang="da-DK" sz="1400" b="1" dirty="0"/>
              <a:t> </a:t>
            </a:r>
            <a:r>
              <a:rPr lang="da-DK" sz="1400" b="1" dirty="0" smtClean="0"/>
              <a:t>                of  dimension L  </a:t>
            </a:r>
            <a:r>
              <a:rPr lang="da-DK" sz="1400" b="1" dirty="0" err="1" smtClean="0"/>
              <a:t>around</a:t>
            </a:r>
            <a:r>
              <a:rPr lang="da-DK" sz="1400" b="1" dirty="0" smtClean="0"/>
              <a:t>  </a:t>
            </a:r>
            <a:r>
              <a:rPr lang="da-DK" sz="1400" b="1" dirty="0" err="1" smtClean="0"/>
              <a:t>fc</a:t>
            </a:r>
            <a:r>
              <a:rPr lang="da-DK" sz="1400" b="1" baseline="-25000" dirty="0" err="1" smtClean="0"/>
              <a:t>max</a:t>
            </a:r>
            <a:r>
              <a:rPr lang="da-DK" sz="1400" b="1" dirty="0" smtClean="0"/>
              <a:t> </a:t>
            </a:r>
            <a:r>
              <a:rPr lang="da-DK" sz="1400" b="1" dirty="0"/>
              <a:t>(</a:t>
            </a:r>
            <a:r>
              <a:rPr lang="da-DK" sz="1400" b="1" dirty="0" smtClean="0"/>
              <a:t>K</a:t>
            </a:r>
            <a:r>
              <a:rPr lang="da-DK" sz="1400" b="1" baseline="-25000" dirty="0"/>
              <a:t>3</a:t>
            </a:r>
            <a:r>
              <a:rPr lang="da-DK" sz="1400" b="1" dirty="0" smtClean="0"/>
              <a:t>)</a:t>
            </a:r>
            <a:endParaRPr lang="da-DK" sz="1400" b="1" dirty="0"/>
          </a:p>
          <a:p>
            <a:endParaRPr lang="da-DK" sz="1400" b="1" dirty="0" smtClean="0"/>
          </a:p>
          <a:p>
            <a:endParaRPr lang="da-DK" sz="1400" b="1" dirty="0"/>
          </a:p>
          <a:p>
            <a:r>
              <a:rPr lang="da-DK" sz="1400" b="1" dirty="0" smtClean="0"/>
              <a:t> </a:t>
            </a:r>
            <a:r>
              <a:rPr lang="da-DK" sz="1400" b="1" dirty="0" err="1" smtClean="0"/>
              <a:t>fc</a:t>
            </a:r>
            <a:r>
              <a:rPr lang="da-DK" sz="1400" b="1" baseline="-25000" dirty="0" err="1" smtClean="0"/>
              <a:t>min</a:t>
            </a:r>
            <a:r>
              <a:rPr lang="da-DK" sz="1400" b="1" dirty="0" smtClean="0"/>
              <a:t>(K</a:t>
            </a:r>
            <a:r>
              <a:rPr lang="da-DK" sz="1400" b="1" baseline="-25000" dirty="0"/>
              <a:t>4</a:t>
            </a:r>
            <a:r>
              <a:rPr lang="da-DK" sz="1400" b="1" dirty="0" smtClean="0"/>
              <a:t>) is minimum of the </a:t>
            </a:r>
            <a:r>
              <a:rPr lang="da-DK" sz="1400" b="1" dirty="0" err="1" smtClean="0"/>
              <a:t>forecast</a:t>
            </a:r>
            <a:r>
              <a:rPr lang="da-DK" sz="1400" b="1" dirty="0" smtClean="0"/>
              <a:t> </a:t>
            </a:r>
            <a:r>
              <a:rPr lang="da-DK" sz="1400" b="1" dirty="0" err="1" smtClean="0"/>
              <a:t>field</a:t>
            </a:r>
            <a:endParaRPr lang="da-DK" sz="1400" b="1" dirty="0" smtClean="0"/>
          </a:p>
          <a:p>
            <a:endParaRPr lang="da-DK" sz="1400" b="1" dirty="0" smtClean="0"/>
          </a:p>
          <a:p>
            <a:r>
              <a:rPr lang="da-DK" sz="1400" b="1" dirty="0" smtClean="0"/>
              <a:t> </a:t>
            </a:r>
            <a:r>
              <a:rPr lang="da-DK" sz="1400" b="1" dirty="0" err="1"/>
              <a:t>ψ</a:t>
            </a:r>
            <a:r>
              <a:rPr lang="da-DK" sz="1400" b="1" baseline="-25000" dirty="0" err="1" smtClean="0"/>
              <a:t>min</a:t>
            </a:r>
            <a:r>
              <a:rPr lang="da-DK" sz="1400" b="1" dirty="0" smtClean="0"/>
              <a:t> </a:t>
            </a:r>
            <a:r>
              <a:rPr lang="da-DK" sz="1400" b="1" dirty="0"/>
              <a:t>(</a:t>
            </a:r>
            <a:r>
              <a:rPr lang="da-DK" sz="1400" b="1" dirty="0" smtClean="0"/>
              <a:t>L,K</a:t>
            </a:r>
            <a:r>
              <a:rPr lang="da-DK" sz="1400" b="1" baseline="-25000" dirty="0"/>
              <a:t>4</a:t>
            </a:r>
            <a:r>
              <a:rPr lang="da-DK" sz="1400" b="1" dirty="0" smtClean="0"/>
              <a:t>) is  </a:t>
            </a:r>
            <a:r>
              <a:rPr lang="da-DK" sz="1400" b="1" dirty="0" err="1" smtClean="0"/>
              <a:t>analyzed</a:t>
            </a:r>
            <a:r>
              <a:rPr lang="da-DK" sz="1400" b="1" dirty="0" smtClean="0"/>
              <a:t> minimum in </a:t>
            </a:r>
            <a:r>
              <a:rPr lang="da-DK" sz="1400" b="1" dirty="0" err="1" smtClean="0"/>
              <a:t>neighborhood</a:t>
            </a:r>
            <a:r>
              <a:rPr lang="da-DK" sz="1400" b="1" dirty="0" smtClean="0"/>
              <a:t> </a:t>
            </a:r>
          </a:p>
          <a:p>
            <a:r>
              <a:rPr lang="da-DK" sz="1400" b="1" dirty="0"/>
              <a:t> </a:t>
            </a:r>
            <a:r>
              <a:rPr lang="da-DK" sz="1400" b="1" dirty="0" smtClean="0"/>
              <a:t>                  of  dimension  L </a:t>
            </a:r>
            <a:r>
              <a:rPr lang="da-DK" sz="1400" b="1" dirty="0" err="1" smtClean="0"/>
              <a:t>around</a:t>
            </a:r>
            <a:r>
              <a:rPr lang="da-DK" sz="1400" b="1" dirty="0" smtClean="0"/>
              <a:t>  </a:t>
            </a:r>
            <a:r>
              <a:rPr lang="da-DK" sz="1400" b="1" dirty="0" err="1" smtClean="0"/>
              <a:t>fc</a:t>
            </a:r>
            <a:r>
              <a:rPr lang="da-DK" sz="1400" b="1" baseline="-25000" dirty="0" err="1" smtClean="0"/>
              <a:t>min</a:t>
            </a:r>
            <a:r>
              <a:rPr lang="da-DK" sz="1400" b="1" dirty="0" smtClean="0"/>
              <a:t> </a:t>
            </a:r>
            <a:r>
              <a:rPr lang="da-DK" sz="1400" b="1" dirty="0"/>
              <a:t>(</a:t>
            </a:r>
            <a:r>
              <a:rPr lang="da-DK" sz="1400" b="1" dirty="0" smtClean="0"/>
              <a:t>K</a:t>
            </a:r>
            <a:r>
              <a:rPr lang="da-DK" sz="1400" b="1" baseline="-25000" dirty="0"/>
              <a:t>4</a:t>
            </a:r>
            <a:r>
              <a:rPr lang="da-DK" sz="1400" b="1" dirty="0" smtClean="0"/>
              <a:t>)</a:t>
            </a:r>
            <a:endParaRPr lang="da-DK" sz="1400" b="1" dirty="0"/>
          </a:p>
          <a:p>
            <a:endParaRPr lang="da-DK" sz="1600" b="1" dirty="0"/>
          </a:p>
        </p:txBody>
      </p:sp>
      <p:pic>
        <p:nvPicPr>
          <p:cNvPr id="10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306" y="116632"/>
            <a:ext cx="360753" cy="39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14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1190622" y="203483"/>
            <a:ext cx="61206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SLX</a:t>
            </a:r>
            <a:r>
              <a:rPr lang="en-US" sz="16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16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i="1" dirty="0" smtClean="0"/>
              <a:t>-  a novel scheme developed 2019-2020</a:t>
            </a:r>
          </a:p>
          <a:p>
            <a:pPr marL="285750" indent="-285750" algn="ctr">
              <a:buFontTx/>
              <a:buChar char="-"/>
            </a:pPr>
            <a:r>
              <a:rPr lang="en-US" sz="1600" b="1" i="1" dirty="0"/>
              <a:t>c</a:t>
            </a:r>
            <a:r>
              <a:rPr lang="en-US" sz="1600" b="1" i="1" dirty="0" smtClean="0"/>
              <a:t>urrent application: precipitation fields </a:t>
            </a:r>
          </a:p>
          <a:p>
            <a:pPr marL="285750" indent="-285750" algn="ctr">
              <a:buFontTx/>
              <a:buChar char="-"/>
            </a:pPr>
            <a:r>
              <a:rPr lang="en-US" sz="1600" b="1" i="1" dirty="0"/>
              <a:t>i</a:t>
            </a:r>
            <a:r>
              <a:rPr lang="en-US" sz="1600" b="1" i="1" dirty="0" smtClean="0"/>
              <a:t>nput  needed :  decision on neighborhood size </a:t>
            </a:r>
          </a:p>
          <a:p>
            <a:pPr marL="285750" indent="-285750" algn="ctr">
              <a:buFontTx/>
              <a:buChar char="-"/>
            </a:pPr>
            <a:r>
              <a:rPr lang="en-US" sz="1600" b="1" i="1" dirty="0"/>
              <a:t>p</a:t>
            </a:r>
            <a:r>
              <a:rPr lang="en-US" sz="1600" b="1" i="1" dirty="0" smtClean="0"/>
              <a:t>rerequisite :  A score function is defined  </a:t>
            </a:r>
          </a:p>
          <a:p>
            <a:pPr marL="285750" indent="-285750" algn="ctr">
              <a:buFontTx/>
              <a:buChar char="-"/>
            </a:pPr>
            <a:r>
              <a:rPr lang="en-US" sz="1600" i="1" dirty="0"/>
              <a:t/>
            </a:r>
            <a:br>
              <a:rPr lang="en-US" sz="1600" i="1" dirty="0"/>
            </a:b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tructure of 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ocal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tremes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measures</a:t>
            </a:r>
          </a:p>
          <a:p>
            <a:pPr marL="285750" indent="-285750" algn="ctr">
              <a:buFontTx/>
              <a:buChar char="-"/>
            </a:pPr>
            <a:endParaRPr lang="da-DK" sz="2000" i="1" dirty="0"/>
          </a:p>
        </p:txBody>
      </p:sp>
      <p:sp>
        <p:nvSpPr>
          <p:cNvPr id="8" name="Rektangel 7"/>
          <p:cNvSpPr/>
          <p:nvPr/>
        </p:nvSpPr>
        <p:spPr>
          <a:xfrm>
            <a:off x="323528" y="2243634"/>
            <a:ext cx="8640960" cy="4442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how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does the forecast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match identified local maxima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 </a:t>
            </a: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ii)  how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does the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 local maxima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forecast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agree with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iii) 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does forecast match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 local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minima of the analysis, and finally </a:t>
            </a: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iv)  how does the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 local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minima of the forecast agree with the analysis. </a:t>
            </a: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, ii) , iii) , iv)  represent separate comparisons leading to scores defined in interval   [0, 1]   : 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ob_max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 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fc_max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  </a:t>
            </a:r>
            <a:r>
              <a:rPr lang="en-US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ob_min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 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fc_min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Score function: 1 defines perfect match,  0 poor match between forecast and analysis in the </a:t>
            </a:r>
            <a:r>
              <a:rPr lang="en-US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neighborhood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chosen. </a:t>
            </a: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Average computation for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ultiple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xtreme points </a:t>
            </a: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Also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weighted mean of the 4 score computations are carried out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This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gives in total 5  outputs of a verification.  </a:t>
            </a:r>
            <a:endParaRPr lang="da-D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440" y="231547"/>
            <a:ext cx="426344" cy="468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69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447755" y="1124744"/>
            <a:ext cx="8280920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000" b="1" dirty="0"/>
              <a:t>The steps of the verification process for the score component </a:t>
            </a:r>
            <a:r>
              <a:rPr lang="en-GB" sz="2000" b="1" dirty="0" err="1"/>
              <a:t>SLX</a:t>
            </a:r>
            <a:r>
              <a:rPr lang="en-GB" sz="2000" b="1" baseline="-25000" dirty="0" err="1"/>
              <a:t>ob_max</a:t>
            </a:r>
            <a:r>
              <a:rPr lang="en-GB" sz="2000" b="1" dirty="0"/>
              <a:t> may be summarized as follows: </a:t>
            </a:r>
            <a:endParaRPr lang="en-GB" sz="2000" b="1" dirty="0" smtClean="0"/>
          </a:p>
          <a:p>
            <a:endParaRPr lang="en-GB" sz="2000" dirty="0" smtClean="0"/>
          </a:p>
          <a:p>
            <a:endParaRPr lang="da-DK" sz="2000" dirty="0"/>
          </a:p>
          <a:p>
            <a:pPr marL="514350" lvl="0" indent="-514350">
              <a:buAutoNum type="romanUcParenR"/>
            </a:pPr>
            <a:r>
              <a:rPr lang="en-GB" sz="2000" b="1" dirty="0" smtClean="0"/>
              <a:t>Choose the current  dimension of neighbourhood size L  </a:t>
            </a:r>
            <a:r>
              <a:rPr lang="en-GB" sz="2000" b="1" dirty="0"/>
              <a:t>to be used for a given </a:t>
            </a:r>
            <a:r>
              <a:rPr lang="en-GB" sz="2000" b="1" dirty="0" smtClean="0"/>
              <a:t>computation</a:t>
            </a:r>
          </a:p>
          <a:p>
            <a:pPr lvl="0"/>
            <a:endParaRPr lang="da-DK" sz="2000" b="1" dirty="0"/>
          </a:p>
          <a:p>
            <a:pPr marL="514350" lvl="0" indent="-514350">
              <a:buAutoNum type="romanUcParenR" startAt="2"/>
            </a:pPr>
            <a:r>
              <a:rPr lang="en-GB" sz="2000" b="1" dirty="0" smtClean="0"/>
              <a:t>Determine </a:t>
            </a:r>
            <a:r>
              <a:rPr lang="en-GB" sz="2000" b="1" dirty="0"/>
              <a:t>the value (and positions in grid )  of the observed maxima </a:t>
            </a:r>
            <a:r>
              <a:rPr lang="en-GB" sz="2000" b="1" dirty="0" err="1"/>
              <a:t>ob</a:t>
            </a:r>
            <a:r>
              <a:rPr lang="en-GB" sz="2000" b="1" baseline="-25000" dirty="0" err="1"/>
              <a:t>max</a:t>
            </a:r>
            <a:r>
              <a:rPr lang="en-GB" sz="2000" b="1" dirty="0"/>
              <a:t>(K</a:t>
            </a:r>
            <a:r>
              <a:rPr lang="en-GB" sz="2000" b="1" baseline="-25000" dirty="0"/>
              <a:t>1</a:t>
            </a:r>
            <a:r>
              <a:rPr lang="en-GB" sz="2000" b="1" dirty="0"/>
              <a:t>.)  </a:t>
            </a:r>
            <a:endParaRPr lang="en-GB" sz="2000" b="1" dirty="0" smtClean="0"/>
          </a:p>
          <a:p>
            <a:pPr lvl="0"/>
            <a:endParaRPr lang="da-DK" sz="2000" b="1" dirty="0"/>
          </a:p>
          <a:p>
            <a:pPr marL="514350" lvl="0" indent="-514350">
              <a:buAutoNum type="romanUcParenR" startAt="3"/>
            </a:pPr>
            <a:r>
              <a:rPr lang="en-GB" sz="2000" b="1" dirty="0" smtClean="0"/>
              <a:t>Compute </a:t>
            </a:r>
            <a:r>
              <a:rPr lang="en-GB" sz="2000" b="1" dirty="0"/>
              <a:t>the forecasted maxima 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ɸ</a:t>
            </a:r>
            <a:r>
              <a:rPr lang="en-GB" sz="2000" b="1" baseline="-25000" dirty="0" err="1" smtClean="0"/>
              <a:t>max</a:t>
            </a:r>
            <a:r>
              <a:rPr lang="en-GB" sz="2000" b="1" baseline="-25000" dirty="0" smtClean="0"/>
              <a:t> </a:t>
            </a:r>
            <a:r>
              <a:rPr lang="en-GB" sz="2000" b="1" dirty="0"/>
              <a:t>(L,K</a:t>
            </a:r>
            <a:r>
              <a:rPr lang="en-GB" sz="2000" b="1" baseline="-25000" dirty="0"/>
              <a:t>1</a:t>
            </a:r>
            <a:r>
              <a:rPr lang="en-GB" sz="2000" b="1" dirty="0"/>
              <a:t>)</a:t>
            </a:r>
            <a:r>
              <a:rPr lang="en-GB" sz="2000" b="1" i="1" baseline="-25000" dirty="0"/>
              <a:t> </a:t>
            </a:r>
            <a:r>
              <a:rPr lang="en-GB" sz="2000" b="1" dirty="0"/>
              <a:t>in the neighbourhood(s) of </a:t>
            </a:r>
            <a:endParaRPr lang="en-GB" sz="2000" b="1" dirty="0" smtClean="0"/>
          </a:p>
          <a:p>
            <a:pPr lvl="0"/>
            <a:r>
              <a:rPr lang="en-GB" sz="2000" b="1" dirty="0" smtClean="0"/>
              <a:t>         the </a:t>
            </a:r>
            <a:r>
              <a:rPr lang="en-GB" sz="2000" b="1" dirty="0"/>
              <a:t>extreme point(s). </a:t>
            </a:r>
            <a:endParaRPr lang="en-GB" sz="2000" b="1" dirty="0" smtClean="0"/>
          </a:p>
          <a:p>
            <a:pPr lvl="0"/>
            <a:endParaRPr lang="en-GB" sz="2000" dirty="0" smtClean="0"/>
          </a:p>
          <a:p>
            <a:pPr>
              <a:spcAft>
                <a:spcPts val="1000"/>
              </a:spcAft>
            </a:pPr>
            <a:endParaRPr lang="da-DK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da-D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da-D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2295" y="179859"/>
            <a:ext cx="432761" cy="475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Rektangel 3"/>
          <p:cNvSpPr/>
          <p:nvPr/>
        </p:nvSpPr>
        <p:spPr>
          <a:xfrm>
            <a:off x="1190622" y="203483"/>
            <a:ext cx="6120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`SLX´ </a:t>
            </a:r>
            <a:r>
              <a:rPr lang="en-US" sz="2400" b="1" dirty="0" smtClean="0"/>
              <a:t>verification steps </a:t>
            </a:r>
            <a:r>
              <a:rPr lang="en-US" sz="2400" b="1" baseline="-25000" dirty="0" smtClean="0"/>
              <a:t>(1)</a:t>
            </a:r>
            <a:r>
              <a:rPr lang="en-US" sz="2400" b="1" dirty="0" smtClean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8517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1190622" y="203483"/>
            <a:ext cx="6120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`SLX´ </a:t>
            </a:r>
            <a:r>
              <a:rPr lang="en-US" sz="2400" b="1" dirty="0" smtClean="0"/>
              <a:t>verification steps </a:t>
            </a:r>
            <a:r>
              <a:rPr lang="en-US" sz="2400" b="1" baseline="-25000" dirty="0" smtClean="0"/>
              <a:t>(2) </a:t>
            </a:r>
            <a:r>
              <a:rPr lang="en-US" sz="2400" b="1" dirty="0" smtClean="0"/>
              <a:t>:</a:t>
            </a:r>
          </a:p>
        </p:txBody>
      </p:sp>
      <p:sp>
        <p:nvSpPr>
          <p:cNvPr id="8" name="Rektangel 7"/>
          <p:cNvSpPr/>
          <p:nvPr/>
        </p:nvSpPr>
        <p:spPr>
          <a:xfrm>
            <a:off x="356398" y="863171"/>
            <a:ext cx="8640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/>
              <a:t>IV</a:t>
            </a:r>
            <a:r>
              <a:rPr lang="en-GB" sz="2000" b="1" dirty="0"/>
              <a:t>)  Insert the values </a:t>
            </a:r>
            <a:r>
              <a:rPr lang="en-GB" sz="2000" b="1" dirty="0" err="1"/>
              <a:t>ob</a:t>
            </a:r>
            <a:r>
              <a:rPr lang="en-GB" sz="2000" b="1" baseline="-25000" dirty="0" err="1"/>
              <a:t>max</a:t>
            </a:r>
            <a:r>
              <a:rPr lang="en-GB" sz="2000" b="1" dirty="0"/>
              <a:t>(K</a:t>
            </a:r>
            <a:r>
              <a:rPr lang="en-GB" sz="2000" b="1" baseline="-25000" dirty="0"/>
              <a:t>1</a:t>
            </a:r>
            <a:r>
              <a:rPr lang="en-GB" sz="2000" b="1" dirty="0"/>
              <a:t>)  as value = OB and  </a:t>
            </a:r>
            <a:r>
              <a:rPr lang="en-GB" sz="2000" b="1" dirty="0" err="1" smtClean="0"/>
              <a:t>ɸ</a:t>
            </a:r>
            <a:r>
              <a:rPr lang="en-GB" sz="2000" b="1" baseline="-25000" dirty="0" err="1" smtClean="0"/>
              <a:t>max</a:t>
            </a:r>
            <a:r>
              <a:rPr lang="en-GB" sz="2000" b="1" dirty="0" smtClean="0"/>
              <a:t>(L,K</a:t>
            </a:r>
            <a:r>
              <a:rPr lang="en-GB" sz="2000" b="1" baseline="-25000" dirty="0" smtClean="0"/>
              <a:t>1</a:t>
            </a:r>
            <a:r>
              <a:rPr lang="en-GB" sz="2000" b="1" dirty="0"/>
              <a:t>)  as a forecast to the score function </a:t>
            </a:r>
            <a:r>
              <a:rPr lang="en-GB" sz="2000" b="1" i="1" dirty="0"/>
              <a:t>S</a:t>
            </a:r>
            <a:r>
              <a:rPr lang="en-GB" sz="2000" b="1" dirty="0"/>
              <a:t> of </a:t>
            </a:r>
            <a:r>
              <a:rPr lang="en-GB" sz="2000" b="1" dirty="0" smtClean="0"/>
              <a:t>Figure 3.  </a:t>
            </a:r>
            <a:r>
              <a:rPr lang="en-GB" sz="2000" b="1" dirty="0"/>
              <a:t>The values and distance between the two determine the </a:t>
            </a:r>
            <a:r>
              <a:rPr lang="en-GB" sz="2000" b="1" dirty="0" smtClean="0"/>
              <a:t>value between 0 and 1  of </a:t>
            </a:r>
            <a:r>
              <a:rPr lang="en-GB" sz="2000" b="1" dirty="0"/>
              <a:t>the score </a:t>
            </a:r>
            <a:r>
              <a:rPr lang="en-GB" sz="2000" b="1" i="1" dirty="0" err="1"/>
              <a:t>S</a:t>
            </a:r>
            <a:r>
              <a:rPr lang="en-GB" sz="2000" b="1" baseline="-25000" dirty="0" err="1"/>
              <a:t>ob_max</a:t>
            </a:r>
            <a:r>
              <a:rPr lang="en-GB" sz="2000" b="1" dirty="0"/>
              <a:t>(K</a:t>
            </a:r>
            <a:r>
              <a:rPr lang="en-GB" sz="2000" b="1" baseline="-25000" dirty="0"/>
              <a:t>1</a:t>
            </a:r>
            <a:r>
              <a:rPr lang="en-GB" sz="2000" b="1" dirty="0"/>
              <a:t>) </a:t>
            </a:r>
            <a:r>
              <a:rPr lang="en-GB" sz="2000" b="1" dirty="0" smtClean="0"/>
              <a:t> </a:t>
            </a:r>
            <a:endParaRPr lang="da-DK" sz="2000" b="1" dirty="0"/>
          </a:p>
          <a:p>
            <a:pPr lvl="0"/>
            <a:endParaRPr lang="en-GB" sz="2000" b="1" dirty="0"/>
          </a:p>
          <a:p>
            <a:r>
              <a:rPr lang="en-GB" sz="2000" b="1" dirty="0"/>
              <a:t>V) The procedure is repeated when multiple extreme points  are diagnosed ,  </a:t>
            </a:r>
            <a:r>
              <a:rPr lang="en-GB" sz="2000" b="1" dirty="0" smtClean="0"/>
              <a:t>     1 </a:t>
            </a:r>
            <a:r>
              <a:rPr lang="en-GB" sz="2000" b="1" dirty="0"/>
              <a:t>≤ K</a:t>
            </a:r>
            <a:r>
              <a:rPr lang="en-GB" sz="2000" b="1" baseline="-25000" dirty="0"/>
              <a:t>1 </a:t>
            </a:r>
            <a:r>
              <a:rPr lang="en-GB" sz="2000" b="1" dirty="0"/>
              <a:t>≤ M</a:t>
            </a:r>
            <a:r>
              <a:rPr lang="en-GB" sz="2000" b="1" baseline="-25000" dirty="0"/>
              <a:t>1</a:t>
            </a:r>
            <a:r>
              <a:rPr lang="en-GB" sz="2000" b="1" dirty="0"/>
              <a:t> </a:t>
            </a:r>
            <a:r>
              <a:rPr lang="en-GB" sz="2000" b="1" dirty="0" smtClean="0"/>
              <a:t>  </a:t>
            </a:r>
            <a:r>
              <a:rPr lang="en-GB" sz="2000" b="1" dirty="0"/>
              <a:t>and the average of all computations is computed as the final value of the score   (</a:t>
            </a:r>
            <a:r>
              <a:rPr lang="en-GB" sz="2000" b="1" dirty="0" err="1"/>
              <a:t>SLX</a:t>
            </a:r>
            <a:r>
              <a:rPr lang="en-GB" sz="2000" b="1" baseline="-25000" dirty="0" err="1"/>
              <a:t>ob_max</a:t>
            </a:r>
            <a:r>
              <a:rPr lang="en-GB" sz="2000" b="1" dirty="0" smtClean="0"/>
              <a:t>)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671296"/>
              </p:ext>
            </p:extLst>
          </p:nvPr>
        </p:nvGraphicFramePr>
        <p:xfrm>
          <a:off x="2417359" y="3338270"/>
          <a:ext cx="4490831" cy="2577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794" y="228872"/>
            <a:ext cx="397400" cy="43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Tekstfelt 2"/>
          <p:cNvSpPr txBox="1"/>
          <p:nvPr/>
        </p:nvSpPr>
        <p:spPr>
          <a:xfrm>
            <a:off x="1135924" y="6021288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/>
              <a:t>              Fig.6 </a:t>
            </a:r>
            <a:r>
              <a:rPr lang="da-DK" b="1" dirty="0" err="1" smtClean="0"/>
              <a:t>Example</a:t>
            </a:r>
            <a:r>
              <a:rPr lang="da-DK" b="1" dirty="0" smtClean="0"/>
              <a:t> of score </a:t>
            </a:r>
            <a:r>
              <a:rPr lang="da-DK" b="1" dirty="0" err="1" smtClean="0"/>
              <a:t>function</a:t>
            </a:r>
            <a:r>
              <a:rPr lang="da-DK" b="1" dirty="0" smtClean="0"/>
              <a:t> </a:t>
            </a:r>
            <a:r>
              <a:rPr lang="da-DK" b="1" i="1" dirty="0" smtClean="0"/>
              <a:t>S</a:t>
            </a:r>
            <a:r>
              <a:rPr lang="da-DK" b="1" dirty="0" smtClean="0"/>
              <a:t> </a:t>
            </a:r>
            <a:r>
              <a:rPr lang="da-DK" b="1" dirty="0" err="1" smtClean="0"/>
              <a:t>which</a:t>
            </a:r>
            <a:r>
              <a:rPr lang="da-DK" b="1" dirty="0" smtClean="0"/>
              <a:t> is </a:t>
            </a:r>
            <a:r>
              <a:rPr lang="da-DK" b="1" dirty="0" err="1" smtClean="0"/>
              <a:t>asymmetric</a:t>
            </a:r>
            <a:r>
              <a:rPr lang="da-DK" b="1" dirty="0" smtClean="0"/>
              <a:t> </a:t>
            </a:r>
          </a:p>
          <a:p>
            <a:r>
              <a:rPr lang="da-DK" b="1" dirty="0"/>
              <a:t> </a:t>
            </a:r>
            <a:r>
              <a:rPr lang="da-DK" b="1" dirty="0" smtClean="0"/>
              <a:t>          (</a:t>
            </a:r>
            <a:r>
              <a:rPr lang="da-DK" b="1" dirty="0" err="1" smtClean="0"/>
              <a:t>developed</a:t>
            </a:r>
            <a:r>
              <a:rPr lang="da-DK" b="1" dirty="0" smtClean="0"/>
              <a:t> in </a:t>
            </a:r>
            <a:r>
              <a:rPr lang="da-DK" b="1" dirty="0" err="1" smtClean="0"/>
              <a:t>collaboration</a:t>
            </a:r>
            <a:r>
              <a:rPr lang="da-DK" b="1" dirty="0" smtClean="0"/>
              <a:t> with professional NWP </a:t>
            </a:r>
            <a:r>
              <a:rPr lang="da-DK" b="1" dirty="0" err="1" smtClean="0"/>
              <a:t>users</a:t>
            </a:r>
            <a:r>
              <a:rPr lang="da-DK" b="1" dirty="0" smtClean="0"/>
              <a:t> )  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24422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1190622" y="203483"/>
            <a:ext cx="61206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`SLX´ verification scheme </a:t>
            </a:r>
            <a:r>
              <a:rPr lang="en-US" sz="2400" b="1" dirty="0" smtClean="0"/>
              <a:t>:</a:t>
            </a:r>
          </a:p>
          <a:p>
            <a:pPr algn="ctr"/>
            <a:r>
              <a:rPr lang="en-US" sz="1600" b="1" i="1" dirty="0" smtClean="0"/>
              <a:t>-</a:t>
            </a:r>
            <a:endParaRPr lang="da-DK" sz="1600" i="1" dirty="0"/>
          </a:p>
        </p:txBody>
      </p:sp>
      <p:sp>
        <p:nvSpPr>
          <p:cNvPr id="8" name="Rektangel 7"/>
          <p:cNvSpPr/>
          <p:nvPr/>
        </p:nvSpPr>
        <p:spPr>
          <a:xfrm>
            <a:off x="323528" y="1257470"/>
            <a:ext cx="864096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SLX  ( 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tructure of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ocal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tremes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  </a:t>
            </a:r>
            <a:r>
              <a:rPr lang="en-US" sz="2000" b="1" dirty="0" smtClean="0">
                <a:solidFill>
                  <a:srgbClr val="00B0F0"/>
                </a:solidFill>
              </a:rPr>
              <a:t>measures:</a:t>
            </a:r>
            <a:endParaRPr lang="en-US" sz="2000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Using these steps for each type of extreme leads to four individual  scores defined in interval   [0, 1]   : 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ob_max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 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fc_max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  </a:t>
            </a:r>
            <a:r>
              <a:rPr lang="en-US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ob_min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 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SLX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fc_min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10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weighted score  SLX   is computed  as a combined score. 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448603"/>
            <a:ext cx="4372112" cy="919744"/>
          </a:xfrm>
          <a:prstGeom prst="rect">
            <a:avLst/>
          </a:prstGeom>
        </p:spPr>
      </p:pic>
      <p:pic>
        <p:nvPicPr>
          <p:cNvPr id="3" name="Bille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3585646"/>
            <a:ext cx="2971613" cy="782701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4581128"/>
            <a:ext cx="2999005" cy="902242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9092" y="4631075"/>
            <a:ext cx="3256529" cy="852295"/>
          </a:xfrm>
          <a:prstGeom prst="rect">
            <a:avLst/>
          </a:prstGeom>
        </p:spPr>
      </p:pic>
      <p:pic>
        <p:nvPicPr>
          <p:cNvPr id="10" name="Billed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96823" y="5949280"/>
            <a:ext cx="6094370" cy="722529"/>
          </a:xfrm>
          <a:prstGeom prst="rect">
            <a:avLst/>
          </a:prstGeom>
        </p:spPr>
      </p:pic>
      <p:pic>
        <p:nvPicPr>
          <p:cNvPr id="11" name="Picture 3" descr="logo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7106" y="165818"/>
            <a:ext cx="457382" cy="502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979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16987" y="350522"/>
            <a:ext cx="7772400" cy="613068"/>
          </a:xfrm>
        </p:spPr>
        <p:txBody>
          <a:bodyPr>
            <a:noAutofit/>
          </a:bodyPr>
          <a:lstStyle/>
          <a:p>
            <a:r>
              <a:rPr lang="da-DK" sz="1800" b="1" dirty="0" smtClean="0"/>
              <a:t>” </a:t>
            </a:r>
            <a:r>
              <a:rPr lang="da-DK" sz="1800" b="1" dirty="0" err="1" smtClean="0"/>
              <a:t>Understanding</a:t>
            </a:r>
            <a:r>
              <a:rPr lang="da-DK" sz="1800" b="1" dirty="0" smtClean="0"/>
              <a:t> SLX  with multiple </a:t>
            </a:r>
            <a:r>
              <a:rPr lang="da-DK" sz="1800" b="1" dirty="0" err="1" smtClean="0"/>
              <a:t>extreme</a:t>
            </a:r>
            <a:r>
              <a:rPr lang="da-DK" sz="1800" b="1" dirty="0" smtClean="0"/>
              <a:t> points ”</a:t>
            </a:r>
            <a:br>
              <a:rPr lang="da-DK" sz="1800" b="1" dirty="0" smtClean="0"/>
            </a:br>
            <a:endParaRPr lang="da-DK" sz="1800" b="1" dirty="0"/>
          </a:p>
        </p:txBody>
      </p:sp>
      <p:pic>
        <p:nvPicPr>
          <p:cNvPr id="6" name="Billede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966" b="1432"/>
          <a:stretch/>
        </p:blipFill>
        <p:spPr bwMode="auto">
          <a:xfrm>
            <a:off x="315224" y="3140968"/>
            <a:ext cx="4918710" cy="31229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kstfelt 5"/>
          <p:cNvSpPr txBox="1"/>
          <p:nvPr/>
        </p:nvSpPr>
        <p:spPr>
          <a:xfrm>
            <a:off x="5364087" y="4581128"/>
            <a:ext cx="3601113" cy="1872208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Fig. </a:t>
            </a:r>
            <a:r>
              <a:rPr lang="en-US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1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neighborhood</a:t>
            </a: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score components : </a:t>
            </a:r>
            <a:r>
              <a:rPr lang="en-US" sz="1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11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</a:t>
            </a:r>
            <a:r>
              <a:rPr lang="en-US" sz="1100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en-US" sz="1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in grey colored areas  and zero values apply outside, then 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ob_max</a:t>
            </a:r>
            <a:r>
              <a:rPr lang="en-US" sz="1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fc_max</a:t>
            </a:r>
            <a:r>
              <a:rPr lang="en-US" sz="1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zero for L &lt; 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which is the separation distance between 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precipitation areas. L</a:t>
            </a:r>
            <a:r>
              <a:rPr lang="en-US" sz="1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</a:t>
            </a:r>
            <a:r>
              <a:rPr lang="en-US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(max)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neighborhood size above which 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ob_max</a:t>
            </a:r>
            <a:r>
              <a:rPr lang="en-US" sz="1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becomes 1.</a:t>
            </a:r>
            <a:r>
              <a:rPr lang="en-US" sz="1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</a:t>
            </a:r>
            <a:r>
              <a:rPr lang="en-US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(max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is a neighborhood size above which 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1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fc_max</a:t>
            </a:r>
            <a:r>
              <a:rPr lang="en-US" sz="1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becomes 1. </a:t>
            </a:r>
            <a:r>
              <a:rPr lang="en-US" sz="1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a-DK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9348" y="3501008"/>
            <a:ext cx="2886577" cy="870950"/>
          </a:xfrm>
          <a:prstGeom prst="rect">
            <a:avLst/>
          </a:prstGeom>
        </p:spPr>
      </p:pic>
      <p:sp>
        <p:nvSpPr>
          <p:cNvPr id="9" name="Tekstfelt 8"/>
          <p:cNvSpPr txBox="1"/>
          <p:nvPr/>
        </p:nvSpPr>
        <p:spPr>
          <a:xfrm>
            <a:off x="217947" y="766486"/>
            <a:ext cx="82874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Average </a:t>
            </a:r>
            <a:r>
              <a:rPr lang="da-DK" dirty="0" err="1" smtClean="0"/>
              <a:t>computation</a:t>
            </a:r>
            <a:r>
              <a:rPr lang="da-DK" dirty="0" smtClean="0"/>
              <a:t>:</a:t>
            </a:r>
          </a:p>
          <a:p>
            <a:pPr algn="ctr"/>
            <a:r>
              <a:rPr lang="da-DK" dirty="0" smtClean="0"/>
              <a:t> </a:t>
            </a:r>
          </a:p>
          <a:p>
            <a:r>
              <a:rPr lang="da-DK" dirty="0" smtClean="0"/>
              <a:t>All  </a:t>
            </a:r>
            <a:r>
              <a:rPr lang="da-DK" dirty="0" err="1" smtClean="0"/>
              <a:t>extreme</a:t>
            </a:r>
            <a:r>
              <a:rPr lang="da-DK" dirty="0" smtClean="0"/>
              <a:t> points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considered</a:t>
            </a:r>
            <a:r>
              <a:rPr lang="da-DK" dirty="0" smtClean="0"/>
              <a:t> with </a:t>
            </a:r>
            <a:r>
              <a:rPr lang="da-DK" dirty="0" err="1" smtClean="0"/>
              <a:t>equal</a:t>
            </a:r>
            <a:r>
              <a:rPr lang="da-DK" dirty="0" smtClean="0"/>
              <a:t> </a:t>
            </a:r>
            <a:r>
              <a:rPr lang="da-DK" dirty="0" err="1" smtClean="0"/>
              <a:t>weight</a:t>
            </a:r>
            <a:r>
              <a:rPr lang="da-DK" dirty="0" smtClean="0"/>
              <a:t>  in a </a:t>
            </a:r>
            <a:r>
              <a:rPr lang="da-DK" dirty="0" err="1" smtClean="0"/>
              <a:t>neighborhood</a:t>
            </a:r>
            <a:r>
              <a:rPr lang="da-DK" dirty="0" smtClean="0"/>
              <a:t> </a:t>
            </a:r>
            <a:r>
              <a:rPr lang="da-DK" dirty="0" err="1" smtClean="0"/>
              <a:t>computation</a:t>
            </a:r>
            <a:r>
              <a:rPr lang="da-DK" dirty="0" smtClean="0"/>
              <a:t>.</a:t>
            </a:r>
          </a:p>
          <a:p>
            <a:r>
              <a:rPr lang="da-DK" dirty="0" smtClean="0"/>
              <a:t>The </a:t>
            </a:r>
            <a:r>
              <a:rPr lang="da-DK" dirty="0" err="1" smtClean="0"/>
              <a:t>Figure</a:t>
            </a:r>
            <a:r>
              <a:rPr lang="da-DK" dirty="0" smtClean="0"/>
              <a:t>  </a:t>
            </a:r>
            <a:r>
              <a:rPr lang="da-DK" dirty="0" err="1" smtClean="0"/>
              <a:t>illustrates</a:t>
            </a:r>
            <a:r>
              <a:rPr lang="da-DK" dirty="0" smtClean="0"/>
              <a:t> situation for maxima.   For minima an </a:t>
            </a:r>
            <a:r>
              <a:rPr lang="da-DK" dirty="0" err="1" smtClean="0"/>
              <a:t>important</a:t>
            </a:r>
            <a:r>
              <a:rPr lang="da-DK" dirty="0" smtClean="0"/>
              <a:t> option </a:t>
            </a:r>
            <a:r>
              <a:rPr lang="da-DK" dirty="0" err="1" smtClean="0"/>
              <a:t>exists</a:t>
            </a:r>
            <a:r>
              <a:rPr lang="da-DK" dirty="0" smtClean="0"/>
              <a:t> to</a:t>
            </a:r>
          </a:p>
          <a:p>
            <a:r>
              <a:rPr lang="da-DK" dirty="0"/>
              <a:t>l</a:t>
            </a:r>
            <a:r>
              <a:rPr lang="da-DK" dirty="0" smtClean="0"/>
              <a:t>ook for a </a:t>
            </a:r>
            <a:r>
              <a:rPr lang="da-DK" dirty="0" err="1" smtClean="0"/>
              <a:t>value</a:t>
            </a:r>
            <a:r>
              <a:rPr lang="da-DK" dirty="0" smtClean="0"/>
              <a:t> </a:t>
            </a:r>
            <a:r>
              <a:rPr lang="da-DK" dirty="0" err="1" smtClean="0"/>
              <a:t>closet</a:t>
            </a:r>
            <a:r>
              <a:rPr lang="da-DK" dirty="0" smtClean="0"/>
              <a:t> to a </a:t>
            </a:r>
            <a:r>
              <a:rPr lang="da-DK" dirty="0" err="1" smtClean="0"/>
              <a:t>specified</a:t>
            </a:r>
            <a:r>
              <a:rPr lang="da-DK" dirty="0" smtClean="0"/>
              <a:t> </a:t>
            </a:r>
            <a:r>
              <a:rPr lang="da-DK" dirty="0" err="1" smtClean="0"/>
              <a:t>value</a:t>
            </a:r>
            <a:r>
              <a:rPr lang="da-DK" dirty="0" smtClean="0"/>
              <a:t>   </a:t>
            </a:r>
            <a:r>
              <a:rPr lang="da-DK" dirty="0" err="1" smtClean="0"/>
              <a:t>V</a:t>
            </a:r>
            <a:r>
              <a:rPr lang="da-DK" sz="1200" dirty="0" err="1" smtClean="0"/>
              <a:t>min</a:t>
            </a:r>
            <a:r>
              <a:rPr lang="da-DK" dirty="0" smtClean="0"/>
              <a:t>  </a:t>
            </a:r>
            <a:r>
              <a:rPr lang="da-DK" dirty="0" err="1" smtClean="0"/>
              <a:t>which</a:t>
            </a:r>
            <a:r>
              <a:rPr lang="da-DK" dirty="0" smtClean="0"/>
              <a:t> </a:t>
            </a:r>
            <a:r>
              <a:rPr lang="da-DK" dirty="0" err="1" smtClean="0"/>
              <a:t>may</a:t>
            </a:r>
            <a:r>
              <a:rPr lang="da-DK" dirty="0" smtClean="0"/>
              <a:t>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larger</a:t>
            </a:r>
            <a:r>
              <a:rPr lang="da-DK" dirty="0" smtClean="0"/>
              <a:t> </a:t>
            </a:r>
            <a:r>
              <a:rPr lang="da-DK" dirty="0" err="1" smtClean="0"/>
              <a:t>than</a:t>
            </a:r>
            <a:r>
              <a:rPr lang="da-DK" dirty="0" smtClean="0"/>
              <a:t> </a:t>
            </a:r>
            <a:r>
              <a:rPr lang="da-DK" dirty="0" err="1" smtClean="0"/>
              <a:t>zero</a:t>
            </a:r>
            <a:r>
              <a:rPr lang="da-DK" dirty="0" smtClean="0"/>
              <a:t>.  </a:t>
            </a:r>
          </a:p>
          <a:p>
            <a:r>
              <a:rPr lang="da-DK" dirty="0" smtClean="0"/>
              <a:t>This  </a:t>
            </a:r>
            <a:r>
              <a:rPr lang="da-DK" dirty="0" err="1" smtClean="0"/>
              <a:t>tends</a:t>
            </a:r>
            <a:r>
              <a:rPr lang="da-DK" dirty="0" smtClean="0"/>
              <a:t> to </a:t>
            </a:r>
            <a:r>
              <a:rPr lang="da-DK" dirty="0" err="1" smtClean="0"/>
              <a:t>prevent</a:t>
            </a:r>
            <a:r>
              <a:rPr lang="da-DK" dirty="0" smtClean="0"/>
              <a:t> the score </a:t>
            </a:r>
            <a:r>
              <a:rPr lang="da-DK" dirty="0" err="1" smtClean="0"/>
              <a:t>related</a:t>
            </a:r>
            <a:r>
              <a:rPr lang="da-DK" dirty="0" smtClean="0"/>
              <a:t> with minima to </a:t>
            </a:r>
            <a:r>
              <a:rPr lang="da-DK" dirty="0" err="1" smtClean="0"/>
              <a:t>become</a:t>
            </a:r>
            <a:r>
              <a:rPr lang="da-DK" dirty="0" smtClean="0"/>
              <a:t> </a:t>
            </a:r>
            <a:r>
              <a:rPr lang="da-DK" dirty="0" err="1" smtClean="0"/>
              <a:t>close</a:t>
            </a:r>
            <a:r>
              <a:rPr lang="da-DK" dirty="0" smtClean="0"/>
              <a:t> to 1  in situations with large dry </a:t>
            </a:r>
            <a:r>
              <a:rPr lang="da-DK" dirty="0" err="1" smtClean="0"/>
              <a:t>areas</a:t>
            </a:r>
            <a:r>
              <a:rPr lang="da-DK" dirty="0" smtClean="0"/>
              <a:t>.</a:t>
            </a:r>
            <a:endParaRPr lang="da-DK" dirty="0"/>
          </a:p>
        </p:txBody>
      </p:sp>
      <p:pic>
        <p:nvPicPr>
          <p:cNvPr id="10" name="Picture 3" descr="logo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181960"/>
            <a:ext cx="432761" cy="475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701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119452"/>
            <a:ext cx="8275693" cy="576065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Why  ? </a:t>
            </a:r>
            <a:r>
              <a:rPr lang="da-DK" sz="2000" b="1" u="sng" dirty="0" smtClean="0">
                <a:hlinkClick r:id="rId2"/>
              </a:rPr>
              <a:t/>
            </a:r>
            <a:br>
              <a:rPr lang="da-DK" sz="2000" b="1" u="sng" dirty="0" smtClean="0">
                <a:hlinkClick r:id="rId2"/>
              </a:rPr>
            </a:br>
            <a:endParaRPr lang="da-DK" sz="18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96396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kstfelt 7"/>
          <p:cNvSpPr txBox="1"/>
          <p:nvPr/>
        </p:nvSpPr>
        <p:spPr>
          <a:xfrm>
            <a:off x="827584" y="1196752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 smtClean="0"/>
          </a:p>
          <a:p>
            <a:r>
              <a:rPr lang="da-DK" sz="2800" dirty="0" smtClean="0">
                <a:solidFill>
                  <a:srgbClr val="002060"/>
                </a:solidFill>
              </a:rPr>
              <a:t>3 simple </a:t>
            </a:r>
            <a:r>
              <a:rPr lang="da-DK" sz="2800" dirty="0" err="1" smtClean="0">
                <a:solidFill>
                  <a:srgbClr val="002060"/>
                </a:solidFill>
              </a:rPr>
              <a:t>reasons</a:t>
            </a:r>
            <a:r>
              <a:rPr lang="da-DK" sz="2800" dirty="0" smtClean="0">
                <a:solidFill>
                  <a:srgbClr val="002060"/>
                </a:solidFill>
              </a:rPr>
              <a:t>:</a:t>
            </a:r>
          </a:p>
          <a:p>
            <a:endParaRPr lang="da-DK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800" dirty="0" smtClean="0">
                <a:solidFill>
                  <a:srgbClr val="002060"/>
                </a:solidFill>
              </a:rPr>
              <a:t> </a:t>
            </a:r>
            <a:r>
              <a:rPr lang="da-DK" sz="2800" dirty="0" err="1" smtClean="0">
                <a:solidFill>
                  <a:srgbClr val="002060"/>
                </a:solidFill>
              </a:rPr>
              <a:t>We</a:t>
            </a:r>
            <a:r>
              <a:rPr lang="da-DK" sz="2800" dirty="0" smtClean="0">
                <a:solidFill>
                  <a:srgbClr val="002060"/>
                </a:solidFill>
              </a:rPr>
              <a:t> </a:t>
            </a:r>
            <a:r>
              <a:rPr lang="da-DK" sz="2800" dirty="0" err="1" smtClean="0">
                <a:solidFill>
                  <a:srgbClr val="002060"/>
                </a:solidFill>
              </a:rPr>
              <a:t>need</a:t>
            </a:r>
            <a:r>
              <a:rPr lang="da-DK" sz="2800" dirty="0" smtClean="0">
                <a:solidFill>
                  <a:srgbClr val="002060"/>
                </a:solidFill>
              </a:rPr>
              <a:t> to show </a:t>
            </a:r>
            <a:r>
              <a:rPr lang="da-DK" sz="2800" dirty="0" err="1" smtClean="0">
                <a:solidFill>
                  <a:srgbClr val="002060"/>
                </a:solidFill>
              </a:rPr>
              <a:t>how</a:t>
            </a:r>
            <a:r>
              <a:rPr lang="da-DK" sz="2800" dirty="0" smtClean="0">
                <a:solidFill>
                  <a:srgbClr val="002060"/>
                </a:solidFill>
              </a:rPr>
              <a:t> the NWP model</a:t>
            </a:r>
          </a:p>
          <a:p>
            <a:r>
              <a:rPr lang="da-DK" sz="2800" dirty="0">
                <a:solidFill>
                  <a:srgbClr val="002060"/>
                </a:solidFill>
              </a:rPr>
              <a:t> </a:t>
            </a:r>
            <a:r>
              <a:rPr lang="da-DK" sz="2800" dirty="0" smtClean="0">
                <a:solidFill>
                  <a:srgbClr val="002060"/>
                </a:solidFill>
              </a:rPr>
              <a:t>    </a:t>
            </a:r>
            <a:r>
              <a:rPr lang="da-DK" sz="2800" dirty="0" err="1" smtClean="0">
                <a:solidFill>
                  <a:srgbClr val="002060"/>
                </a:solidFill>
              </a:rPr>
              <a:t>compares</a:t>
            </a:r>
            <a:r>
              <a:rPr lang="da-DK" sz="2800" dirty="0" smtClean="0">
                <a:solidFill>
                  <a:srgbClr val="002060"/>
                </a:solidFill>
              </a:rPr>
              <a:t> to the real </a:t>
            </a:r>
            <a:r>
              <a:rPr lang="da-DK" sz="2800" dirty="0" err="1" smtClean="0">
                <a:solidFill>
                  <a:srgbClr val="002060"/>
                </a:solidFill>
              </a:rPr>
              <a:t>world</a:t>
            </a:r>
            <a:r>
              <a:rPr lang="da-DK" sz="2800" dirty="0" smtClean="0">
                <a:solidFill>
                  <a:srgbClr val="002060"/>
                </a:solidFill>
              </a:rPr>
              <a:t> 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a-DK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800" dirty="0" smtClean="0">
                <a:solidFill>
                  <a:srgbClr val="002060"/>
                </a:solidFill>
              </a:rPr>
              <a:t> </a:t>
            </a:r>
            <a:r>
              <a:rPr lang="da-DK" sz="2800" dirty="0" err="1" smtClean="0">
                <a:solidFill>
                  <a:srgbClr val="002060"/>
                </a:solidFill>
              </a:rPr>
              <a:t>Does</a:t>
            </a:r>
            <a:r>
              <a:rPr lang="da-DK" sz="2800" dirty="0" smtClean="0">
                <a:solidFill>
                  <a:srgbClr val="002060"/>
                </a:solidFill>
              </a:rPr>
              <a:t> the model </a:t>
            </a:r>
            <a:r>
              <a:rPr lang="da-DK" sz="2800" dirty="0" err="1" smtClean="0">
                <a:solidFill>
                  <a:srgbClr val="002060"/>
                </a:solidFill>
              </a:rPr>
              <a:t>improve</a:t>
            </a:r>
            <a:r>
              <a:rPr lang="da-DK" sz="2800" dirty="0" smtClean="0">
                <a:solidFill>
                  <a:srgbClr val="002060"/>
                </a:solidFill>
              </a:rPr>
              <a:t> over time 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a-DK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800" dirty="0" smtClean="0">
                <a:solidFill>
                  <a:srgbClr val="002060"/>
                </a:solidFill>
              </a:rPr>
              <a:t> How </a:t>
            </a:r>
            <a:r>
              <a:rPr lang="da-DK" sz="2800" dirty="0" err="1" smtClean="0">
                <a:solidFill>
                  <a:srgbClr val="002060"/>
                </a:solidFill>
              </a:rPr>
              <a:t>does</a:t>
            </a:r>
            <a:r>
              <a:rPr lang="da-DK" sz="2800" dirty="0" smtClean="0">
                <a:solidFill>
                  <a:srgbClr val="002060"/>
                </a:solidFill>
              </a:rPr>
              <a:t> </a:t>
            </a:r>
            <a:r>
              <a:rPr lang="da-DK" sz="2800" dirty="0" err="1" smtClean="0">
                <a:solidFill>
                  <a:srgbClr val="002060"/>
                </a:solidFill>
              </a:rPr>
              <a:t>our</a:t>
            </a:r>
            <a:r>
              <a:rPr lang="da-DK" sz="2800" dirty="0" smtClean="0">
                <a:solidFill>
                  <a:srgbClr val="002060"/>
                </a:solidFill>
              </a:rPr>
              <a:t> model </a:t>
            </a:r>
            <a:r>
              <a:rPr lang="da-DK" sz="2800" dirty="0" err="1" smtClean="0">
                <a:solidFill>
                  <a:srgbClr val="002060"/>
                </a:solidFill>
              </a:rPr>
              <a:t>compare</a:t>
            </a:r>
            <a:r>
              <a:rPr lang="da-DK" sz="2800" dirty="0" smtClean="0">
                <a:solidFill>
                  <a:srgbClr val="002060"/>
                </a:solidFill>
              </a:rPr>
              <a:t> with </a:t>
            </a:r>
            <a:r>
              <a:rPr lang="da-DK" sz="2800" dirty="0" err="1" smtClean="0">
                <a:solidFill>
                  <a:srgbClr val="002060"/>
                </a:solidFill>
              </a:rPr>
              <a:t>other</a:t>
            </a:r>
            <a:endParaRPr lang="da-DK" sz="2800" dirty="0" smtClean="0">
              <a:solidFill>
                <a:srgbClr val="002060"/>
              </a:solidFill>
            </a:endParaRPr>
          </a:p>
          <a:p>
            <a:r>
              <a:rPr lang="da-DK" sz="2800" dirty="0" smtClean="0">
                <a:solidFill>
                  <a:srgbClr val="002060"/>
                </a:solidFill>
              </a:rPr>
              <a:t>    models  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950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87624" y="5929521"/>
            <a:ext cx="6120680" cy="739839"/>
          </a:xfrm>
        </p:spPr>
        <p:txBody>
          <a:bodyPr>
            <a:noAutofit/>
          </a:bodyPr>
          <a:lstStyle/>
          <a:p>
            <a:r>
              <a:rPr lang="da-DK" sz="1600" b="1" dirty="0" smtClean="0"/>
              <a:t>Fig.8  For large domains multiple sub-</a:t>
            </a:r>
            <a:r>
              <a:rPr lang="da-DK" sz="1600" b="1" dirty="0" err="1" smtClean="0"/>
              <a:t>areas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may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be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included</a:t>
            </a:r>
            <a:r>
              <a:rPr lang="da-DK" sz="1600" b="1" dirty="0" smtClean="0"/>
              <a:t> </a:t>
            </a:r>
            <a:br>
              <a:rPr lang="da-DK" sz="1600" b="1" dirty="0" smtClean="0"/>
            </a:br>
            <a:r>
              <a:rPr lang="da-DK" sz="1600" b="1" dirty="0" err="1" smtClean="0"/>
              <a:t>that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can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be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treated</a:t>
            </a:r>
            <a:r>
              <a:rPr lang="da-DK" sz="1600" b="1" dirty="0" smtClean="0"/>
              <a:t> with separate or </a:t>
            </a:r>
            <a:r>
              <a:rPr lang="da-DK" sz="1600" b="1" dirty="0" err="1" smtClean="0"/>
              <a:t>combined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statistics</a:t>
            </a:r>
            <a:r>
              <a:rPr lang="da-DK" sz="1600" b="1" dirty="0" smtClean="0"/>
              <a:t> </a:t>
            </a:r>
            <a:endParaRPr lang="da-DK" sz="1600" b="1" dirty="0"/>
          </a:p>
        </p:txBody>
      </p:sp>
      <p:pic>
        <p:nvPicPr>
          <p:cNvPr id="9" name="Billed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098" y="548680"/>
            <a:ext cx="2879869" cy="2727405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098" y="3214382"/>
            <a:ext cx="2879869" cy="2727405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0" y="560945"/>
            <a:ext cx="2879869" cy="2727405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59" y="3214381"/>
            <a:ext cx="2879869" cy="2727405"/>
          </a:xfrm>
          <a:prstGeom prst="rect">
            <a:avLst/>
          </a:prstGeom>
        </p:spPr>
      </p:pic>
      <p:pic>
        <p:nvPicPr>
          <p:cNvPr id="10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181596"/>
            <a:ext cx="432761" cy="475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976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187624" y="548680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dirty="0" smtClean="0"/>
              <a:t>           SLX for Ensembles </a:t>
            </a:r>
            <a:endParaRPr lang="da-DK" sz="28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297" y="188640"/>
            <a:ext cx="491936" cy="54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Tekstfelt 2"/>
          <p:cNvSpPr txBox="1"/>
          <p:nvPr/>
        </p:nvSpPr>
        <p:spPr>
          <a:xfrm>
            <a:off x="556743" y="2852936"/>
            <a:ext cx="7988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da-DK" sz="2400" b="1" dirty="0" smtClean="0">
                <a:solidFill>
                  <a:srgbClr val="002060"/>
                </a:solidFill>
              </a:rPr>
              <a:t>The SLX </a:t>
            </a:r>
            <a:r>
              <a:rPr lang="da-DK" sz="2400" b="1" dirty="0" err="1" smtClean="0">
                <a:solidFill>
                  <a:srgbClr val="002060"/>
                </a:solidFill>
              </a:rPr>
              <a:t>concept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involving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neighborhoods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may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be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used</a:t>
            </a:r>
            <a:r>
              <a:rPr lang="da-DK" sz="2400" b="1" dirty="0" smtClean="0">
                <a:solidFill>
                  <a:srgbClr val="002060"/>
                </a:solidFill>
              </a:rPr>
              <a:t> for ensembles , </a:t>
            </a:r>
            <a:r>
              <a:rPr lang="da-DK" sz="2400" b="1" dirty="0" err="1" smtClean="0">
                <a:solidFill>
                  <a:srgbClr val="002060"/>
                </a:solidFill>
              </a:rPr>
              <a:t>e.g</a:t>
            </a:r>
            <a:r>
              <a:rPr lang="da-DK" sz="2400" b="1" dirty="0" smtClean="0">
                <a:solidFill>
                  <a:srgbClr val="002060"/>
                </a:solidFill>
              </a:rPr>
              <a:t>. </a:t>
            </a:r>
            <a:r>
              <a:rPr lang="da-DK" sz="2400" b="1" dirty="0" err="1" smtClean="0">
                <a:solidFill>
                  <a:srgbClr val="002060"/>
                </a:solidFill>
              </a:rPr>
              <a:t>examining</a:t>
            </a:r>
            <a:r>
              <a:rPr lang="da-DK" sz="2400" b="1" dirty="0" smtClean="0">
                <a:solidFill>
                  <a:srgbClr val="002060"/>
                </a:solidFill>
              </a:rPr>
              <a:t> the performance of ensemble median and </a:t>
            </a:r>
            <a:r>
              <a:rPr lang="da-DK" sz="2400" b="1" dirty="0" err="1" smtClean="0">
                <a:solidFill>
                  <a:srgbClr val="002060"/>
                </a:solidFill>
              </a:rPr>
              <a:t>percentiles</a:t>
            </a:r>
            <a:r>
              <a:rPr lang="da-DK" sz="2400" b="1" dirty="0" smtClean="0">
                <a:solidFill>
                  <a:srgbClr val="002060"/>
                </a:solidFill>
              </a:rPr>
              <a:t>.  </a:t>
            </a:r>
            <a:endParaRPr lang="da-DK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46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16987" y="350522"/>
            <a:ext cx="7772400" cy="613068"/>
          </a:xfrm>
        </p:spPr>
        <p:txBody>
          <a:bodyPr>
            <a:noAutofit/>
          </a:bodyPr>
          <a:lstStyle/>
          <a:p>
            <a:r>
              <a:rPr lang="da-DK" sz="2000" b="1" dirty="0" err="1" smtClean="0"/>
              <a:t>Forecast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Example</a:t>
            </a:r>
            <a:r>
              <a:rPr lang="da-DK" sz="2000" b="1" dirty="0" smtClean="0"/>
              <a:t> :  </a:t>
            </a:r>
            <a:r>
              <a:rPr lang="da-DK" sz="2000" b="1" dirty="0" err="1" smtClean="0"/>
              <a:t>Convection</a:t>
            </a:r>
            <a:r>
              <a:rPr lang="da-DK" sz="2000" b="1" dirty="0" smtClean="0"/>
              <a:t> over parts of Denmark</a:t>
            </a:r>
            <a:endParaRPr lang="da-DK" sz="2000" b="1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18" y="1043485"/>
            <a:ext cx="5130570" cy="432048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8471" y="1054539"/>
            <a:ext cx="2564393" cy="2072677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288" y="3298646"/>
            <a:ext cx="2552832" cy="1878725"/>
          </a:xfrm>
          <a:prstGeom prst="rect">
            <a:avLst/>
          </a:prstGeom>
        </p:spPr>
      </p:pic>
      <p:pic>
        <p:nvPicPr>
          <p:cNvPr id="10" name="Picture 3" descr="logo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181960"/>
            <a:ext cx="432761" cy="475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Rektangel 2"/>
          <p:cNvSpPr/>
          <p:nvPr/>
        </p:nvSpPr>
        <p:spPr>
          <a:xfrm>
            <a:off x="670197" y="5382377"/>
            <a:ext cx="766892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Fig. 9 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Forecasted 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accumulated precipitation (kg/m</a:t>
            </a:r>
            <a:r>
              <a:rPr lang="en-US" sz="14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)  valid from 9 UTC -12 UTC 27 August 2019 over the light squared areas of dimensions  325 km*325 km. Figure A, B, C and D apply to forecasts starting at 00 UTC , 03 UTC , 06 UTC and 09 UTC respectively.  Figure E  shows the corresponding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analyzed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field of precipitation 9-12 UTC 27 August 2019. The black crosses indicate the maxima.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Fig. 9 F shows  the resulting combined  scores of SLX , from four forecasts starting at different origin times.</a:t>
            </a:r>
            <a:endParaRPr lang="da-DK" sz="1400" dirty="0"/>
          </a:p>
        </p:txBody>
      </p:sp>
      <p:sp>
        <p:nvSpPr>
          <p:cNvPr id="4" name="Tekstfelt 3"/>
          <p:cNvSpPr txBox="1"/>
          <p:nvPr/>
        </p:nvSpPr>
        <p:spPr>
          <a:xfrm>
            <a:off x="5940152" y="490259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 smtClean="0"/>
              <a:t>F</a:t>
            </a:r>
            <a:endParaRPr lang="da-DK" sz="1400" b="1" dirty="0"/>
          </a:p>
        </p:txBody>
      </p:sp>
    </p:spTree>
    <p:extLst>
      <p:ext uri="{BB962C8B-B14F-4D97-AF65-F5344CB8AC3E}">
        <p14:creationId xmlns:p14="http://schemas.microsoft.com/office/powerpoint/2010/main" val="78689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438918"/>
              </p:ext>
            </p:extLst>
          </p:nvPr>
        </p:nvGraphicFramePr>
        <p:xfrm>
          <a:off x="251520" y="1196752"/>
          <a:ext cx="7627909" cy="4293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2818">
                  <a:extLst>
                    <a:ext uri="{9D8B030D-6E8A-4147-A177-3AD203B41FA5}">
                      <a16:colId xmlns:a16="http://schemas.microsoft.com/office/drawing/2014/main" val="404960609"/>
                    </a:ext>
                  </a:extLst>
                </a:gridCol>
                <a:gridCol w="1621861">
                  <a:extLst>
                    <a:ext uri="{9D8B030D-6E8A-4147-A177-3AD203B41FA5}">
                      <a16:colId xmlns:a16="http://schemas.microsoft.com/office/drawing/2014/main" val="1160620719"/>
                    </a:ext>
                  </a:extLst>
                </a:gridCol>
                <a:gridCol w="1621861">
                  <a:extLst>
                    <a:ext uri="{9D8B030D-6E8A-4147-A177-3AD203B41FA5}">
                      <a16:colId xmlns:a16="http://schemas.microsoft.com/office/drawing/2014/main" val="1916493263"/>
                    </a:ext>
                  </a:extLst>
                </a:gridCol>
                <a:gridCol w="1561369">
                  <a:extLst>
                    <a:ext uri="{9D8B030D-6E8A-4147-A177-3AD203B41FA5}">
                      <a16:colId xmlns:a16="http://schemas.microsoft.com/office/drawing/2014/main" val="1208630556"/>
                    </a:ext>
                  </a:extLst>
                </a:gridCol>
              </a:tblGrid>
              <a:tr h="427120">
                <a:tc>
                  <a:txBody>
                    <a:bodyPr/>
                    <a:lstStyle/>
                    <a:p>
                      <a:r>
                        <a:rPr lang="da-DK" dirty="0" smtClean="0"/>
                        <a:t>        </a:t>
                      </a:r>
                      <a:r>
                        <a:rPr lang="da-DK" sz="2000" dirty="0" smtClean="0"/>
                        <a:t>CHARACTERISTICS </a:t>
                      </a:r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          </a:t>
                      </a:r>
                      <a:r>
                        <a:rPr lang="da-DK" sz="2000" dirty="0" smtClean="0"/>
                        <a:t>FSS</a:t>
                      </a:r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          </a:t>
                      </a:r>
                      <a:r>
                        <a:rPr lang="da-DK" sz="2000" dirty="0" smtClean="0"/>
                        <a:t>SAL</a:t>
                      </a:r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         </a:t>
                      </a:r>
                      <a:r>
                        <a:rPr lang="da-DK" sz="2000" dirty="0" smtClean="0"/>
                        <a:t>SLX </a:t>
                      </a:r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621491"/>
                  </a:ext>
                </a:extLst>
              </a:tr>
              <a:tr h="576082"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Main </a:t>
                      </a:r>
                      <a:r>
                        <a:rPr lang="da-DK" sz="1600" b="1" dirty="0" err="1" smtClean="0"/>
                        <a:t>characteristics</a:t>
                      </a:r>
                      <a:r>
                        <a:rPr lang="da-DK" sz="1600" b="1" baseline="0" dirty="0" smtClean="0"/>
                        <a:t> of </a:t>
                      </a:r>
                      <a:r>
                        <a:rPr lang="da-DK" sz="1600" b="1" baseline="0" dirty="0" err="1" smtClean="0"/>
                        <a:t>scheme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err="1" smtClean="0"/>
                        <a:t>Predict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fractions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correct</a:t>
                      </a:r>
                      <a:r>
                        <a:rPr lang="da-DK" sz="1600" b="1" dirty="0" smtClean="0"/>
                        <a:t> , - </a:t>
                      </a:r>
                      <a:r>
                        <a:rPr lang="da-DK" sz="1600" b="1" dirty="0" err="1" smtClean="0"/>
                        <a:t>Identify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which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scales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can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be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resolved</a:t>
                      </a:r>
                      <a:r>
                        <a:rPr lang="da-DK" sz="1600" b="1" baseline="0" dirty="0" smtClean="0"/>
                        <a:t>   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err="1" smtClean="0"/>
                        <a:t>Identify</a:t>
                      </a:r>
                      <a:r>
                        <a:rPr lang="da-DK" sz="1600" b="1" dirty="0" smtClean="0"/>
                        <a:t> large-</a:t>
                      </a:r>
                      <a:r>
                        <a:rPr lang="da-DK" sz="1600" b="1" dirty="0" err="1" smtClean="0"/>
                        <a:t>scale</a:t>
                      </a:r>
                      <a:r>
                        <a:rPr lang="da-DK" sz="1600" b="1" dirty="0" smtClean="0"/>
                        <a:t> features,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e.g</a:t>
                      </a:r>
                      <a:r>
                        <a:rPr lang="da-DK" sz="1600" b="1" baseline="0" dirty="0" smtClean="0"/>
                        <a:t>. bias and  </a:t>
                      </a:r>
                      <a:r>
                        <a:rPr lang="da-DK" sz="1600" b="1" baseline="0" dirty="0" err="1" smtClean="0"/>
                        <a:t>variability</a:t>
                      </a:r>
                      <a:r>
                        <a:rPr lang="da-DK" sz="1600" b="1" baseline="0" dirty="0" smtClean="0"/>
                        <a:t> of </a:t>
                      </a:r>
                      <a:r>
                        <a:rPr lang="da-DK" sz="1600" b="1" baseline="0" dirty="0" err="1" smtClean="0"/>
                        <a:t>fields</a:t>
                      </a:r>
                      <a:r>
                        <a:rPr lang="da-DK" sz="1600" b="1" baseline="0" dirty="0" smtClean="0"/>
                        <a:t>  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err="1" smtClean="0"/>
                        <a:t>Identify</a:t>
                      </a:r>
                      <a:r>
                        <a:rPr lang="da-DK" sz="1600" b="1" baseline="0" dirty="0" smtClean="0"/>
                        <a:t> match of </a:t>
                      </a:r>
                      <a:r>
                        <a:rPr lang="da-DK" sz="1600" b="1" baseline="0" dirty="0" err="1" smtClean="0"/>
                        <a:t>forecast</a:t>
                      </a:r>
                      <a:r>
                        <a:rPr lang="da-DK" sz="1600" b="1" baseline="0" dirty="0" smtClean="0"/>
                        <a:t> and </a:t>
                      </a:r>
                      <a:r>
                        <a:rPr lang="da-DK" sz="1600" b="1" baseline="0" dirty="0" err="1" smtClean="0"/>
                        <a:t>analysis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around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extreme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values</a:t>
                      </a:r>
                      <a:r>
                        <a:rPr lang="da-DK" sz="1600" b="1" baseline="0" dirty="0" smtClean="0"/>
                        <a:t> </a:t>
                      </a:r>
                      <a:endParaRPr lang="da-DK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496872"/>
                  </a:ext>
                </a:extLst>
              </a:tr>
              <a:tr h="576082">
                <a:tc>
                  <a:txBody>
                    <a:bodyPr/>
                    <a:lstStyle/>
                    <a:p>
                      <a:r>
                        <a:rPr lang="da-DK" sz="1600" b="1" dirty="0" err="1" smtClean="0"/>
                        <a:t>Number</a:t>
                      </a:r>
                      <a:r>
                        <a:rPr lang="da-DK" sz="1600" b="1" dirty="0" smtClean="0"/>
                        <a:t> of</a:t>
                      </a:r>
                      <a:r>
                        <a:rPr lang="da-DK" sz="1600" b="1" baseline="0" dirty="0" smtClean="0"/>
                        <a:t> score components 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            1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            3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          5</a:t>
                      </a:r>
                      <a:endParaRPr lang="da-DK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778826"/>
                  </a:ext>
                </a:extLst>
              </a:tr>
              <a:tr h="394265"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Type</a:t>
                      </a:r>
                      <a:r>
                        <a:rPr lang="da-DK" sz="1600" b="1" baseline="0" dirty="0" smtClean="0"/>
                        <a:t> of </a:t>
                      </a:r>
                      <a:r>
                        <a:rPr lang="da-DK" sz="1600" b="1" baseline="0" dirty="0" err="1" smtClean="0"/>
                        <a:t>spatial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scheme</a:t>
                      </a:r>
                      <a:r>
                        <a:rPr lang="da-DK" sz="1600" b="1" baseline="0" dirty="0" smtClean="0"/>
                        <a:t> 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            N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            F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       N  +  F</a:t>
                      </a:r>
                      <a:endParaRPr lang="da-DK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105261"/>
                  </a:ext>
                </a:extLst>
              </a:tr>
              <a:tr h="1585427"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Dimensions  (0-D,</a:t>
                      </a:r>
                      <a:r>
                        <a:rPr lang="da-DK" sz="1600" b="1" baseline="0" dirty="0" smtClean="0"/>
                        <a:t> 1-D, 2-D) </a:t>
                      </a:r>
                      <a:r>
                        <a:rPr lang="da-DK" sz="1600" b="1" dirty="0" smtClean="0"/>
                        <a:t>of</a:t>
                      </a:r>
                      <a:r>
                        <a:rPr lang="da-DK" sz="1600" b="1" baseline="0" dirty="0" smtClean="0"/>
                        <a:t> input parameters in normal tests.   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       </a:t>
                      </a:r>
                      <a:r>
                        <a:rPr lang="da-DK" sz="1600" b="1" baseline="0" dirty="0" smtClean="0"/>
                        <a:t>  </a:t>
                      </a:r>
                      <a:r>
                        <a:rPr lang="da-DK" sz="1600" b="1" dirty="0" smtClean="0"/>
                        <a:t> 2-D</a:t>
                      </a:r>
                    </a:p>
                    <a:p>
                      <a:pPr algn="ctr"/>
                      <a:r>
                        <a:rPr lang="da-DK" sz="1600" b="1" dirty="0" smtClean="0"/>
                        <a:t>  N- </a:t>
                      </a:r>
                      <a:r>
                        <a:rPr lang="da-DK" sz="1600" b="1" dirty="0" err="1" smtClean="0"/>
                        <a:t>size</a:t>
                      </a:r>
                      <a:r>
                        <a:rPr lang="da-DK" sz="1600" b="1" dirty="0" smtClean="0"/>
                        <a:t> and </a:t>
                      </a:r>
                      <a:r>
                        <a:rPr lang="da-DK" sz="1600" b="1" dirty="0" err="1" smtClean="0"/>
                        <a:t>define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Threshold</a:t>
                      </a:r>
                      <a:r>
                        <a:rPr lang="da-DK" sz="1600" b="1" dirty="0" smtClean="0"/>
                        <a:t>/</a:t>
                      </a:r>
                    </a:p>
                    <a:p>
                      <a:pPr algn="ctr"/>
                      <a:r>
                        <a:rPr lang="da-DK" sz="1600" b="1" dirty="0" err="1" smtClean="0"/>
                        <a:t>percentile</a:t>
                      </a:r>
                      <a:r>
                        <a:rPr lang="da-DK" sz="1600" b="1" dirty="0" smtClean="0"/>
                        <a:t> 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600" b="1" dirty="0" smtClean="0"/>
                        <a:t> </a:t>
                      </a:r>
                      <a:r>
                        <a:rPr lang="da-DK" sz="1600" b="1" baseline="0" dirty="0" smtClean="0"/>
                        <a:t>           </a:t>
                      </a:r>
                      <a:r>
                        <a:rPr lang="da-DK" sz="1600" b="1" dirty="0" smtClean="0"/>
                        <a:t>0-D</a:t>
                      </a:r>
                    </a:p>
                    <a:p>
                      <a:pPr algn="ctr"/>
                      <a:r>
                        <a:rPr lang="da-DK" sz="1600" b="1" dirty="0" err="1" smtClean="0"/>
                        <a:t>Uniquely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defined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once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objects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are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dirty="0" err="1" smtClean="0"/>
                        <a:t>fixed</a:t>
                      </a:r>
                      <a:endParaRPr lang="da-DK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1" dirty="0" smtClean="0"/>
                        <a:t>1-D  </a:t>
                      </a:r>
                    </a:p>
                    <a:p>
                      <a:pPr algn="ctr"/>
                      <a:r>
                        <a:rPr lang="da-DK" sz="1600" b="1" dirty="0" smtClean="0"/>
                        <a:t>  N-</a:t>
                      </a:r>
                      <a:r>
                        <a:rPr lang="da-DK" sz="1600" b="1" dirty="0" err="1" smtClean="0"/>
                        <a:t>size</a:t>
                      </a:r>
                      <a:r>
                        <a:rPr lang="da-DK" sz="1600" b="1" dirty="0" smtClean="0"/>
                        <a:t>  +</a:t>
                      </a:r>
                    </a:p>
                    <a:p>
                      <a:pPr algn="ctr"/>
                      <a:r>
                        <a:rPr lang="da-DK" sz="1600" b="1" dirty="0" smtClean="0"/>
                        <a:t>  </a:t>
                      </a:r>
                      <a:r>
                        <a:rPr lang="da-DK" sz="1600" b="1" dirty="0" err="1" smtClean="0"/>
                        <a:t>define</a:t>
                      </a:r>
                      <a:r>
                        <a:rPr lang="da-DK" sz="1600" b="1" dirty="0" smtClean="0"/>
                        <a:t> </a:t>
                      </a:r>
                      <a:r>
                        <a:rPr lang="da-DK" sz="1600" b="1" baseline="0" dirty="0" smtClean="0"/>
                        <a:t>Score-</a:t>
                      </a:r>
                      <a:r>
                        <a:rPr lang="da-DK" sz="1600" b="1" baseline="0" dirty="0" err="1" smtClean="0"/>
                        <a:t>function</a:t>
                      </a:r>
                      <a:r>
                        <a:rPr lang="da-DK" sz="1600" b="1" baseline="0" dirty="0" smtClean="0"/>
                        <a:t> </a:t>
                      </a:r>
                      <a:r>
                        <a:rPr lang="da-DK" sz="1600" b="1" baseline="0" dirty="0" err="1" smtClean="0"/>
                        <a:t>between</a:t>
                      </a:r>
                      <a:r>
                        <a:rPr lang="da-DK" sz="1600" b="1" baseline="0" dirty="0" smtClean="0"/>
                        <a:t> </a:t>
                      </a:r>
                    </a:p>
                    <a:p>
                      <a:pPr algn="ctr"/>
                      <a:r>
                        <a:rPr lang="da-DK" sz="1600" b="1" baseline="0" dirty="0" smtClean="0"/>
                        <a:t>0 and 1  </a:t>
                      </a:r>
                      <a:endParaRPr lang="da-DK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402539"/>
                  </a:ext>
                </a:extLst>
              </a:tr>
            </a:tbl>
          </a:graphicData>
        </a:graphic>
      </p:graphicFrame>
      <p:sp>
        <p:nvSpPr>
          <p:cNvPr id="6" name="Tekstfelt 5"/>
          <p:cNvSpPr txBox="1"/>
          <p:nvPr/>
        </p:nvSpPr>
        <p:spPr>
          <a:xfrm>
            <a:off x="3851920" y="566124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/>
              <a:t>N=</a:t>
            </a:r>
            <a:r>
              <a:rPr lang="da-DK" b="1" dirty="0" err="1" smtClean="0"/>
              <a:t>Neighborhood</a:t>
            </a:r>
            <a:r>
              <a:rPr lang="da-DK" b="1" dirty="0" smtClean="0"/>
              <a:t> ,    F= Features </a:t>
            </a:r>
            <a:r>
              <a:rPr lang="da-DK" b="1" dirty="0" err="1" smtClean="0"/>
              <a:t>based</a:t>
            </a:r>
            <a:r>
              <a:rPr lang="da-DK" b="1" dirty="0" smtClean="0"/>
              <a:t>  </a:t>
            </a:r>
            <a:endParaRPr lang="da-DK" b="1" dirty="0"/>
          </a:p>
        </p:txBody>
      </p:sp>
      <p:pic>
        <p:nvPicPr>
          <p:cNvPr id="10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271605"/>
            <a:ext cx="504769" cy="55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kstfelt 1"/>
          <p:cNvSpPr txBox="1"/>
          <p:nvPr/>
        </p:nvSpPr>
        <p:spPr>
          <a:xfrm>
            <a:off x="1547664" y="364013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/>
              <a:t>Basic </a:t>
            </a:r>
            <a:r>
              <a:rPr lang="da-DK" b="1" dirty="0" err="1" smtClean="0"/>
              <a:t>comparisons</a:t>
            </a:r>
            <a:r>
              <a:rPr lang="da-DK" b="1" dirty="0" smtClean="0"/>
              <a:t> with </a:t>
            </a:r>
            <a:r>
              <a:rPr lang="da-DK" b="1" dirty="0" err="1" smtClean="0"/>
              <a:t>Fractions</a:t>
            </a:r>
            <a:r>
              <a:rPr lang="da-DK" b="1" dirty="0" smtClean="0"/>
              <a:t> </a:t>
            </a:r>
            <a:r>
              <a:rPr lang="da-DK" b="1" dirty="0" err="1"/>
              <a:t>S</a:t>
            </a:r>
            <a:r>
              <a:rPr lang="da-DK" b="1" dirty="0" err="1" smtClean="0"/>
              <a:t>kill</a:t>
            </a:r>
            <a:r>
              <a:rPr lang="da-DK" b="1" dirty="0" smtClean="0"/>
              <a:t> Score (FSS) and </a:t>
            </a:r>
          </a:p>
          <a:p>
            <a:r>
              <a:rPr lang="da-DK" b="1" dirty="0" smtClean="0"/>
              <a:t>SAL   (</a:t>
            </a:r>
            <a:r>
              <a:rPr lang="da-DK" b="1" dirty="0" err="1" smtClean="0"/>
              <a:t>Structure</a:t>
            </a:r>
            <a:r>
              <a:rPr lang="da-DK" b="1" dirty="0" smtClean="0"/>
              <a:t> , Amplitude and Location) 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87565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403648" y="424703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smtClean="0"/>
              <a:t>           </a:t>
            </a:r>
            <a:r>
              <a:rPr lang="da-DK" sz="2400" b="1" dirty="0" err="1" smtClean="0"/>
              <a:t>Additional</a:t>
            </a:r>
            <a:r>
              <a:rPr lang="da-DK" sz="2400" b="1" dirty="0" smtClean="0"/>
              <a:t>  information     </a:t>
            </a:r>
            <a:endParaRPr lang="da-DK" sz="2400" b="1" dirty="0"/>
          </a:p>
        </p:txBody>
      </p:sp>
      <p:sp>
        <p:nvSpPr>
          <p:cNvPr id="5" name="Tekstboks 4"/>
          <p:cNvSpPr txBox="1"/>
          <p:nvPr/>
        </p:nvSpPr>
        <p:spPr>
          <a:xfrm>
            <a:off x="683568" y="1127247"/>
            <a:ext cx="74888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da-DK" sz="1600" dirty="0" smtClean="0"/>
              <a:t>An </a:t>
            </a:r>
            <a:r>
              <a:rPr lang="da-DK" sz="1600" dirty="0" err="1" smtClean="0"/>
              <a:t>early</a:t>
            </a:r>
            <a:r>
              <a:rPr lang="da-DK" sz="1600" dirty="0" smtClean="0"/>
              <a:t> version of the </a:t>
            </a:r>
            <a:r>
              <a:rPr lang="da-DK" sz="1600" dirty="0" err="1" smtClean="0"/>
              <a:t>idea</a:t>
            </a:r>
            <a:r>
              <a:rPr lang="da-DK" sz="1600" dirty="0" smtClean="0"/>
              <a:t> of </a:t>
            </a:r>
            <a:r>
              <a:rPr lang="da-DK" sz="1600" dirty="0" err="1" smtClean="0"/>
              <a:t>verifying</a:t>
            </a:r>
            <a:r>
              <a:rPr lang="da-DK" sz="1600" dirty="0" smtClean="0"/>
              <a:t> </a:t>
            </a:r>
            <a:r>
              <a:rPr lang="da-DK" sz="1600" dirty="0" err="1" smtClean="0"/>
              <a:t>local</a:t>
            </a:r>
            <a:r>
              <a:rPr lang="da-DK" sz="1600" dirty="0" smtClean="0"/>
              <a:t> </a:t>
            </a:r>
            <a:r>
              <a:rPr lang="da-DK" sz="1600" dirty="0" err="1" smtClean="0"/>
              <a:t>extremes</a:t>
            </a:r>
            <a:r>
              <a:rPr lang="da-DK" sz="1600" dirty="0" smtClean="0"/>
              <a:t> has </a:t>
            </a:r>
            <a:r>
              <a:rPr lang="da-DK" sz="1600" dirty="0" err="1" smtClean="0"/>
              <a:t>been</a:t>
            </a:r>
            <a:r>
              <a:rPr lang="da-DK" sz="1600" dirty="0" smtClean="0"/>
              <a:t> </a:t>
            </a:r>
            <a:r>
              <a:rPr lang="da-DK" sz="1600" dirty="0" err="1" smtClean="0"/>
              <a:t>operational</a:t>
            </a:r>
            <a:r>
              <a:rPr lang="da-DK" sz="1600" dirty="0" smtClean="0"/>
              <a:t> in DMI for </a:t>
            </a:r>
            <a:r>
              <a:rPr lang="da-DK" sz="1600" dirty="0" err="1" smtClean="0"/>
              <a:t>several</a:t>
            </a:r>
            <a:r>
              <a:rPr lang="da-DK" sz="1600" dirty="0" smtClean="0"/>
              <a:t> </a:t>
            </a:r>
            <a:r>
              <a:rPr lang="da-DK" sz="1600" dirty="0" err="1" smtClean="0"/>
              <a:t>years</a:t>
            </a:r>
            <a:r>
              <a:rPr lang="da-DK" sz="1600" dirty="0" smtClean="0"/>
              <a:t>  (Sass and Yang 2012 ) .  </a:t>
            </a:r>
            <a:r>
              <a:rPr lang="da-DK" sz="1600" dirty="0" err="1" smtClean="0"/>
              <a:t>Some</a:t>
            </a:r>
            <a:r>
              <a:rPr lang="da-DK" sz="1600" dirty="0" smtClean="0"/>
              <a:t> </a:t>
            </a:r>
            <a:r>
              <a:rPr lang="da-DK" sz="1600" dirty="0" err="1" smtClean="0"/>
              <a:t>other</a:t>
            </a:r>
            <a:r>
              <a:rPr lang="da-DK" sz="1600" dirty="0" smtClean="0"/>
              <a:t> relevant references </a:t>
            </a:r>
            <a:r>
              <a:rPr lang="da-DK" sz="1600" dirty="0" err="1" smtClean="0"/>
              <a:t>are</a:t>
            </a:r>
            <a:r>
              <a:rPr lang="da-DK" sz="1600" dirty="0" smtClean="0"/>
              <a:t> </a:t>
            </a:r>
            <a:r>
              <a:rPr lang="da-DK" sz="1600" dirty="0" err="1" smtClean="0"/>
              <a:t>provided</a:t>
            </a:r>
            <a:r>
              <a:rPr lang="da-DK" sz="1600" dirty="0" smtClean="0"/>
              <a:t> in the last slide.  A </a:t>
            </a:r>
            <a:r>
              <a:rPr lang="da-DK" sz="1600" dirty="0" err="1" smtClean="0"/>
              <a:t>publication</a:t>
            </a:r>
            <a:r>
              <a:rPr lang="da-DK" sz="1600" dirty="0" smtClean="0"/>
              <a:t> on SLX  is under  </a:t>
            </a:r>
            <a:r>
              <a:rPr lang="da-DK" sz="1600" dirty="0" err="1" smtClean="0"/>
              <a:t>review</a:t>
            </a:r>
            <a:r>
              <a:rPr lang="da-DK" sz="1600" dirty="0" smtClean="0"/>
              <a:t> in an international journal. </a:t>
            </a:r>
          </a:p>
          <a:p>
            <a:pPr algn="just"/>
            <a:endParaRPr lang="da-DK" sz="16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da-DK" sz="1600" dirty="0" smtClean="0"/>
              <a:t>The </a:t>
            </a:r>
            <a:r>
              <a:rPr lang="da-DK" sz="1600" dirty="0" err="1" smtClean="0"/>
              <a:t>scheme</a:t>
            </a:r>
            <a:r>
              <a:rPr lang="da-DK" sz="1600" dirty="0" smtClean="0"/>
              <a:t> has </a:t>
            </a:r>
            <a:r>
              <a:rPr lang="da-DK" sz="1600" dirty="0" err="1" smtClean="0"/>
              <a:t>been</a:t>
            </a:r>
            <a:r>
              <a:rPr lang="da-DK" sz="1600" dirty="0" smtClean="0"/>
              <a:t> </a:t>
            </a:r>
            <a:r>
              <a:rPr lang="da-DK" sz="1600" dirty="0" err="1" smtClean="0"/>
              <a:t>tested</a:t>
            </a:r>
            <a:r>
              <a:rPr lang="da-DK" sz="1600" dirty="0" smtClean="0"/>
              <a:t> in </a:t>
            </a:r>
            <a:r>
              <a:rPr lang="da-DK" sz="1600" dirty="0" err="1" smtClean="0"/>
              <a:t>many</a:t>
            </a:r>
            <a:r>
              <a:rPr lang="da-DK" sz="1600" dirty="0" smtClean="0"/>
              <a:t> </a:t>
            </a:r>
            <a:r>
              <a:rPr lang="da-DK" sz="1600" dirty="0" err="1" smtClean="0"/>
              <a:t>idealized</a:t>
            </a:r>
            <a:r>
              <a:rPr lang="da-DK" sz="1600" dirty="0" smtClean="0"/>
              <a:t> cases and in a simulation of </a:t>
            </a:r>
            <a:r>
              <a:rPr lang="da-DK" sz="1600" dirty="0" err="1" smtClean="0"/>
              <a:t>pre-operational</a:t>
            </a:r>
            <a:r>
              <a:rPr lang="da-DK" sz="1600" dirty="0" smtClean="0"/>
              <a:t> </a:t>
            </a:r>
            <a:r>
              <a:rPr lang="da-DK" sz="1600" dirty="0" err="1" smtClean="0"/>
              <a:t>conditions</a:t>
            </a:r>
            <a:r>
              <a:rPr lang="da-DK" sz="1600" dirty="0" smtClean="0"/>
              <a:t>.  </a:t>
            </a:r>
          </a:p>
          <a:p>
            <a:pPr algn="just"/>
            <a:endParaRPr lang="da-DK" sz="16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da-DK" sz="1600" dirty="0" smtClean="0"/>
              <a:t>The </a:t>
            </a:r>
            <a:r>
              <a:rPr lang="da-DK" sz="1600" dirty="0" err="1" smtClean="0"/>
              <a:t>scheme</a:t>
            </a:r>
            <a:r>
              <a:rPr lang="da-DK" sz="1600" dirty="0" smtClean="0"/>
              <a:t> has </a:t>
            </a:r>
            <a:r>
              <a:rPr lang="da-DK" sz="1600" dirty="0" err="1" smtClean="0"/>
              <a:t>been</a:t>
            </a:r>
            <a:r>
              <a:rPr lang="da-DK" sz="1600" dirty="0" smtClean="0"/>
              <a:t> </a:t>
            </a:r>
            <a:r>
              <a:rPr lang="da-DK" sz="1600" dirty="0" err="1" smtClean="0"/>
              <a:t>prepared</a:t>
            </a:r>
            <a:r>
              <a:rPr lang="da-DK" sz="1600" dirty="0" smtClean="0"/>
              <a:t> for </a:t>
            </a:r>
            <a:r>
              <a:rPr lang="da-DK" sz="1600" dirty="0" err="1" smtClean="0"/>
              <a:t>operational</a:t>
            </a:r>
            <a:r>
              <a:rPr lang="da-DK" sz="1600" dirty="0" smtClean="0"/>
              <a:t> </a:t>
            </a:r>
            <a:r>
              <a:rPr lang="da-DK" sz="1600" dirty="0" err="1" smtClean="0"/>
              <a:t>use</a:t>
            </a:r>
            <a:r>
              <a:rPr lang="da-DK" sz="1600" dirty="0" smtClean="0"/>
              <a:t>. An </a:t>
            </a:r>
            <a:r>
              <a:rPr lang="da-DK" sz="1600" dirty="0" err="1" smtClean="0"/>
              <a:t>operational</a:t>
            </a:r>
            <a:r>
              <a:rPr lang="da-DK" sz="1600" dirty="0" smtClean="0"/>
              <a:t> </a:t>
            </a:r>
            <a:r>
              <a:rPr lang="da-DK" sz="1600" dirty="0" err="1" smtClean="0"/>
              <a:t>precipitation</a:t>
            </a:r>
            <a:r>
              <a:rPr lang="da-DK" sz="1600" dirty="0" smtClean="0"/>
              <a:t> </a:t>
            </a:r>
            <a:r>
              <a:rPr lang="da-DK" sz="1600" dirty="0" err="1" smtClean="0"/>
              <a:t>analysis</a:t>
            </a:r>
            <a:r>
              <a:rPr lang="da-DK" sz="1600" dirty="0" smtClean="0"/>
              <a:t> in DMI </a:t>
            </a:r>
            <a:r>
              <a:rPr lang="da-DK" sz="1600" dirty="0" err="1" smtClean="0"/>
              <a:t>makes</a:t>
            </a:r>
            <a:r>
              <a:rPr lang="da-DK" sz="1600" dirty="0" smtClean="0"/>
              <a:t> </a:t>
            </a:r>
            <a:r>
              <a:rPr lang="da-DK" sz="1600" dirty="0" err="1" smtClean="0"/>
              <a:t>this</a:t>
            </a:r>
            <a:r>
              <a:rPr lang="da-DK" sz="1600" dirty="0" smtClean="0"/>
              <a:t> </a:t>
            </a:r>
            <a:r>
              <a:rPr lang="da-DK" sz="1600" dirty="0" err="1" smtClean="0"/>
              <a:t>feasible</a:t>
            </a:r>
            <a:r>
              <a:rPr lang="da-DK" sz="1600" dirty="0" smtClean="0"/>
              <a:t> from 2021. </a:t>
            </a:r>
          </a:p>
          <a:p>
            <a:pPr algn="just"/>
            <a:r>
              <a:rPr lang="da-DK" sz="1600" dirty="0" smtClean="0"/>
              <a:t> </a:t>
            </a:r>
            <a:endParaRPr lang="da-DK" sz="1600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297" y="188640"/>
            <a:ext cx="491936" cy="54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Tekstfelt 2"/>
          <p:cNvSpPr txBox="1"/>
          <p:nvPr/>
        </p:nvSpPr>
        <p:spPr>
          <a:xfrm>
            <a:off x="683568" y="3928014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 err="1" smtClean="0"/>
              <a:t>Acknowledgements</a:t>
            </a:r>
            <a:r>
              <a:rPr lang="da-DK" sz="1600" dirty="0" smtClean="0"/>
              <a:t>  to 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1600" dirty="0" smtClean="0"/>
              <a:t>Kasper Hintz </a:t>
            </a:r>
            <a:r>
              <a:rPr lang="da-DK" sz="1600" dirty="0" err="1" smtClean="0"/>
              <a:t>who</a:t>
            </a:r>
            <a:r>
              <a:rPr lang="da-DK" sz="1600" dirty="0" smtClean="0"/>
              <a:t> </a:t>
            </a:r>
            <a:r>
              <a:rPr lang="da-DK" sz="1600" dirty="0" err="1" smtClean="0"/>
              <a:t>contributed</a:t>
            </a:r>
            <a:r>
              <a:rPr lang="da-DK" sz="1600" dirty="0" smtClean="0"/>
              <a:t> to the </a:t>
            </a:r>
            <a:r>
              <a:rPr lang="da-DK" sz="1600" dirty="0" err="1" smtClean="0"/>
              <a:t>realization</a:t>
            </a:r>
            <a:r>
              <a:rPr lang="da-DK" sz="1600" dirty="0" smtClean="0"/>
              <a:t> of the 3D test case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1600" dirty="0" smtClean="0"/>
              <a:t>Xiaohua Yang for </a:t>
            </a:r>
            <a:r>
              <a:rPr lang="da-DK" sz="1600" dirty="0" err="1" smtClean="0"/>
              <a:t>contributing</a:t>
            </a:r>
            <a:r>
              <a:rPr lang="da-DK" sz="1600" dirty="0" smtClean="0"/>
              <a:t> to a </a:t>
            </a:r>
            <a:r>
              <a:rPr lang="da-DK" sz="1600" dirty="0" err="1" smtClean="0"/>
              <a:t>first</a:t>
            </a:r>
            <a:r>
              <a:rPr lang="da-DK" sz="1600" dirty="0" smtClean="0"/>
              <a:t> version of the </a:t>
            </a:r>
            <a:r>
              <a:rPr lang="da-DK" sz="1600" dirty="0" err="1" smtClean="0"/>
              <a:t>idea</a:t>
            </a:r>
            <a:r>
              <a:rPr lang="da-DK" sz="1600" dirty="0" smtClean="0"/>
              <a:t> for </a:t>
            </a:r>
            <a:r>
              <a:rPr lang="da-DK" sz="1600" dirty="0" err="1" smtClean="0"/>
              <a:t>verifying</a:t>
            </a:r>
            <a:r>
              <a:rPr lang="da-DK" sz="1600" dirty="0" smtClean="0"/>
              <a:t> </a:t>
            </a:r>
            <a:r>
              <a:rPr lang="da-DK" sz="1600" dirty="0" err="1" smtClean="0"/>
              <a:t>extremes</a:t>
            </a:r>
            <a:r>
              <a:rPr lang="da-DK" sz="1600" dirty="0" smtClean="0"/>
              <a:t> </a:t>
            </a:r>
            <a:r>
              <a:rPr lang="da-DK" sz="1600" dirty="0" err="1" smtClean="0"/>
              <a:t>spatially</a:t>
            </a:r>
            <a:r>
              <a:rPr lang="da-DK" sz="16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1600" dirty="0" smtClean="0"/>
              <a:t>Henrik Feddersen for </a:t>
            </a:r>
            <a:r>
              <a:rPr lang="da-DK" sz="1600" dirty="0" err="1" smtClean="0"/>
              <a:t>collaboration</a:t>
            </a:r>
            <a:r>
              <a:rPr lang="da-DK" sz="1600" dirty="0" smtClean="0"/>
              <a:t> on </a:t>
            </a:r>
            <a:r>
              <a:rPr lang="da-DK" sz="1600" dirty="0" err="1" smtClean="0"/>
              <a:t>operational</a:t>
            </a:r>
            <a:r>
              <a:rPr lang="da-DK" sz="1600" dirty="0" smtClean="0"/>
              <a:t> </a:t>
            </a:r>
            <a:r>
              <a:rPr lang="da-DK" sz="1600" dirty="0" err="1" smtClean="0"/>
              <a:t>readiness</a:t>
            </a:r>
            <a:r>
              <a:rPr lang="da-DK" sz="1600" dirty="0" smtClean="0"/>
              <a:t> of the </a:t>
            </a:r>
            <a:r>
              <a:rPr lang="da-DK" sz="1600" dirty="0" err="1" smtClean="0"/>
              <a:t>scheme</a:t>
            </a:r>
            <a:r>
              <a:rPr lang="da-DK" sz="1600" dirty="0" smtClean="0"/>
              <a:t> in DMI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a-DK" sz="1600" dirty="0" smtClean="0"/>
              <a:t>The DMI  radar </a:t>
            </a:r>
            <a:r>
              <a:rPr lang="da-DK" sz="1600" dirty="0" err="1" smtClean="0"/>
              <a:t>group</a:t>
            </a:r>
            <a:r>
              <a:rPr lang="da-DK" sz="1600" dirty="0" smtClean="0"/>
              <a:t>, in </a:t>
            </a:r>
            <a:r>
              <a:rPr lang="da-DK" sz="1600" dirty="0" err="1" smtClean="0"/>
              <a:t>particular</a:t>
            </a:r>
            <a:r>
              <a:rPr lang="da-DK" sz="1600" dirty="0" smtClean="0"/>
              <a:t> Rashpal Gill and Thomas Bøvith, </a:t>
            </a:r>
            <a:r>
              <a:rPr lang="da-DK" sz="1600" dirty="0" err="1" smtClean="0"/>
              <a:t>who</a:t>
            </a:r>
            <a:r>
              <a:rPr lang="da-DK" sz="1600" dirty="0" smtClean="0"/>
              <a:t> </a:t>
            </a:r>
            <a:r>
              <a:rPr lang="da-DK" sz="1600" dirty="0" err="1" smtClean="0"/>
              <a:t>developed</a:t>
            </a:r>
            <a:r>
              <a:rPr lang="da-DK" sz="1600" dirty="0" smtClean="0"/>
              <a:t> the present </a:t>
            </a:r>
            <a:r>
              <a:rPr lang="da-DK" sz="1600" dirty="0" err="1" smtClean="0"/>
              <a:t>precipitation</a:t>
            </a:r>
            <a:r>
              <a:rPr lang="da-DK" sz="1600" dirty="0" smtClean="0"/>
              <a:t> </a:t>
            </a:r>
            <a:r>
              <a:rPr lang="da-DK" sz="1600" dirty="0" err="1" smtClean="0"/>
              <a:t>analysis</a:t>
            </a:r>
            <a:r>
              <a:rPr lang="da-DK" sz="1600" dirty="0" smtClean="0"/>
              <a:t> </a:t>
            </a:r>
            <a:r>
              <a:rPr lang="da-DK" sz="1600" dirty="0" err="1" smtClean="0"/>
              <a:t>product</a:t>
            </a:r>
            <a:r>
              <a:rPr lang="da-DK" sz="1600" dirty="0" smtClean="0"/>
              <a:t> </a:t>
            </a:r>
            <a:r>
              <a:rPr lang="da-DK" sz="1600" dirty="0" err="1" smtClean="0"/>
              <a:t>used</a:t>
            </a:r>
            <a:r>
              <a:rPr lang="da-DK" sz="1600" dirty="0" smtClean="0"/>
              <a:t> to </a:t>
            </a:r>
            <a:r>
              <a:rPr lang="da-DK" sz="1600" dirty="0" err="1" smtClean="0"/>
              <a:t>analyze</a:t>
            </a:r>
            <a:r>
              <a:rPr lang="da-DK" sz="1600" dirty="0" smtClean="0"/>
              <a:t> </a:t>
            </a:r>
            <a:r>
              <a:rPr lang="da-DK" sz="1600" dirty="0" err="1" smtClean="0"/>
              <a:t>precipitation</a:t>
            </a:r>
            <a:r>
              <a:rPr lang="da-DK" sz="1600" dirty="0" smtClean="0"/>
              <a:t> over Denmark.</a:t>
            </a:r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136872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619672" y="404664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Contact  information and References </a:t>
            </a:r>
            <a:endParaRPr lang="da-DK" sz="2400" b="1" dirty="0"/>
          </a:p>
        </p:txBody>
      </p:sp>
      <p:sp>
        <p:nvSpPr>
          <p:cNvPr id="5" name="Tekstboks 4"/>
          <p:cNvSpPr txBox="1"/>
          <p:nvPr/>
        </p:nvSpPr>
        <p:spPr>
          <a:xfrm>
            <a:off x="744283" y="1484784"/>
            <a:ext cx="78259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a-DK" sz="1600" b="1" dirty="0" smtClean="0"/>
              <a:t>Contact:  </a:t>
            </a:r>
          </a:p>
          <a:p>
            <a:pPr algn="just"/>
            <a:r>
              <a:rPr lang="da-DK" sz="1400" dirty="0" smtClean="0"/>
              <a:t>Bent Hansen Sass, Danish </a:t>
            </a:r>
            <a:r>
              <a:rPr lang="da-DK" sz="1400" dirty="0" err="1" smtClean="0"/>
              <a:t>Meteorological</a:t>
            </a:r>
            <a:r>
              <a:rPr lang="da-DK" sz="1400" dirty="0" smtClean="0"/>
              <a:t> </a:t>
            </a:r>
            <a:r>
              <a:rPr lang="da-DK" sz="1400" dirty="0" err="1" smtClean="0"/>
              <a:t>Institute</a:t>
            </a:r>
            <a:r>
              <a:rPr lang="da-DK" sz="1400" dirty="0" smtClean="0"/>
              <a:t> , Lyngbyvej 100,  2100 , Copenhagen , </a:t>
            </a:r>
          </a:p>
          <a:p>
            <a:pPr algn="just"/>
            <a:r>
              <a:rPr lang="da-DK" sz="1400" dirty="0" smtClean="0"/>
              <a:t>E-mail:  </a:t>
            </a:r>
            <a:r>
              <a:rPr lang="da-DK" sz="1400" dirty="0" smtClean="0">
                <a:hlinkClick r:id="rId2"/>
              </a:rPr>
              <a:t>bhs@dmi.dk</a:t>
            </a:r>
            <a:r>
              <a:rPr lang="da-DK" sz="1400" dirty="0" smtClean="0"/>
              <a:t>  ,  Tel. +45 50 93 38 23 </a:t>
            </a:r>
          </a:p>
          <a:p>
            <a:pPr algn="just"/>
            <a:endParaRPr lang="da-DK" sz="1600" dirty="0" smtClean="0"/>
          </a:p>
          <a:p>
            <a:pPr algn="ctr"/>
            <a:r>
              <a:rPr lang="da-DK" sz="2400" b="1" dirty="0" smtClean="0"/>
              <a:t>References :</a:t>
            </a:r>
          </a:p>
          <a:p>
            <a:pPr algn="ctr"/>
            <a:endParaRPr lang="da-DK" sz="1600" b="1" dirty="0" smtClean="0"/>
          </a:p>
          <a:p>
            <a:r>
              <a:rPr lang="en-US" sz="1400" b="1" dirty="0" err="1" smtClean="0"/>
              <a:t>Gilleland</a:t>
            </a:r>
            <a:r>
              <a:rPr lang="en-US" sz="1400" b="1" dirty="0" smtClean="0"/>
              <a:t>, E., </a:t>
            </a:r>
            <a:r>
              <a:rPr lang="en-US" sz="1400" b="1" dirty="0" err="1" smtClean="0"/>
              <a:t>Ahijevych</a:t>
            </a:r>
            <a:r>
              <a:rPr lang="en-US" sz="1400" b="1" dirty="0" smtClean="0"/>
              <a:t>, D.A., Brown, B.G. and Ebert, E.E. 2010:</a:t>
            </a:r>
            <a:r>
              <a:rPr lang="en-US" sz="1400" dirty="0" smtClean="0"/>
              <a:t> Verifying Forecasts Spatially. </a:t>
            </a:r>
            <a:r>
              <a:rPr lang="en-US" sz="1400" i="1" dirty="0" smtClean="0"/>
              <a:t>Bull. Amer. Meteor. Soc.</a:t>
            </a:r>
            <a:r>
              <a:rPr lang="en-US" sz="1400" dirty="0" smtClean="0"/>
              <a:t>, October, 1365 – 1373. </a:t>
            </a:r>
          </a:p>
          <a:p>
            <a:endParaRPr lang="da-DK" sz="1400" dirty="0" smtClean="0"/>
          </a:p>
          <a:p>
            <a:r>
              <a:rPr lang="en-US" sz="1400" b="1" dirty="0" err="1" smtClean="0"/>
              <a:t>Gilleland,E</a:t>
            </a:r>
            <a:r>
              <a:rPr lang="en-US" sz="1400" b="1" dirty="0" smtClean="0"/>
              <a:t>., </a:t>
            </a:r>
            <a:r>
              <a:rPr lang="en-US" sz="1400" b="1" dirty="0" err="1" smtClean="0"/>
              <a:t>Skok</a:t>
            </a:r>
            <a:r>
              <a:rPr lang="en-US" sz="1400" b="1" dirty="0" smtClean="0"/>
              <a:t>, G., </a:t>
            </a:r>
            <a:r>
              <a:rPr lang="en-US" sz="1400" b="1" dirty="0" err="1" smtClean="0"/>
              <a:t>Brown,G.B</a:t>
            </a:r>
            <a:r>
              <a:rPr lang="en-US" sz="1400" b="1" dirty="0" smtClean="0"/>
              <a:t>., </a:t>
            </a:r>
            <a:r>
              <a:rPr lang="en-US" sz="1400" b="1" dirty="0" err="1" smtClean="0"/>
              <a:t>Casati,B</a:t>
            </a:r>
            <a:r>
              <a:rPr lang="en-US" sz="1400" b="1" dirty="0" smtClean="0"/>
              <a:t>., Dorninger, M., Mittermaier, M.P., Roberts, N. and Wilson, L.J. 2020:  </a:t>
            </a:r>
            <a:r>
              <a:rPr lang="en-US" sz="1400" dirty="0" smtClean="0"/>
              <a:t>A Novel Set of Geometric Verification Test Fields with Application to Distance Measures. </a:t>
            </a:r>
            <a:r>
              <a:rPr lang="en-US" sz="1400" i="1" dirty="0" smtClean="0"/>
              <a:t>Mon. </a:t>
            </a:r>
            <a:r>
              <a:rPr lang="en-US" sz="1400" i="1" dirty="0" err="1" smtClean="0"/>
              <a:t>Wea</a:t>
            </a:r>
            <a:r>
              <a:rPr lang="en-US" sz="1400" i="1" dirty="0" smtClean="0"/>
              <a:t>. Rev.</a:t>
            </a:r>
            <a:r>
              <a:rPr lang="en-US" sz="1400" dirty="0" smtClean="0"/>
              <a:t> </a:t>
            </a:r>
            <a:r>
              <a:rPr lang="en-US" sz="1400" b="1" dirty="0" smtClean="0"/>
              <a:t>148</a:t>
            </a:r>
            <a:r>
              <a:rPr lang="en-US" sz="1400" dirty="0" smtClean="0"/>
              <a:t>, 1653 - 1673 </a:t>
            </a:r>
          </a:p>
          <a:p>
            <a:endParaRPr lang="en-US" sz="1400" dirty="0" smtClean="0"/>
          </a:p>
          <a:p>
            <a:r>
              <a:rPr lang="en-US" sz="1400" b="1" dirty="0"/>
              <a:t>Murphy, A.H</a:t>
            </a:r>
            <a:r>
              <a:rPr lang="en-US" sz="1400" b="1" dirty="0" smtClean="0"/>
              <a:t>.,  </a:t>
            </a:r>
            <a:r>
              <a:rPr lang="en-US" sz="1400" b="1" dirty="0"/>
              <a:t>1978</a:t>
            </a:r>
            <a:r>
              <a:rPr lang="en-US" sz="1400" dirty="0"/>
              <a:t>: Hedging and the mode of expression of weather forecasts. </a:t>
            </a:r>
            <a:r>
              <a:rPr lang="en-US" sz="1400" i="1" dirty="0"/>
              <a:t>Bull. </a:t>
            </a:r>
            <a:r>
              <a:rPr lang="en-US" sz="1400" i="1" dirty="0" err="1"/>
              <a:t>Amer.Meteor</a:t>
            </a:r>
            <a:r>
              <a:rPr lang="en-US" sz="1400" i="1" dirty="0"/>
              <a:t>. Soc.,</a:t>
            </a:r>
            <a:r>
              <a:rPr lang="en-US" sz="1400" dirty="0"/>
              <a:t>59</a:t>
            </a:r>
            <a:r>
              <a:rPr lang="en-US" sz="1400" i="1" dirty="0"/>
              <a:t>: </a:t>
            </a:r>
            <a:r>
              <a:rPr lang="en-US" sz="1400" dirty="0"/>
              <a:t>371-373. </a:t>
            </a:r>
            <a:endParaRPr lang="en-US" sz="1400" dirty="0" smtClean="0"/>
          </a:p>
          <a:p>
            <a:endParaRPr lang="en-US" sz="1400" b="1" dirty="0"/>
          </a:p>
          <a:p>
            <a:r>
              <a:rPr lang="en-US" sz="1400" b="1" dirty="0" smtClean="0"/>
              <a:t>Murphy</a:t>
            </a:r>
            <a:r>
              <a:rPr lang="en-US" sz="1400" b="1" dirty="0"/>
              <a:t>, A.H., 1993: </a:t>
            </a:r>
            <a:r>
              <a:rPr lang="en-US" sz="1400" dirty="0"/>
              <a:t>What is a good forecast? An essay on the nature of goodness in weather forecasting. </a:t>
            </a:r>
            <a:r>
              <a:rPr lang="en-US" sz="1400" i="1" dirty="0" err="1"/>
              <a:t>Wea</a:t>
            </a:r>
            <a:r>
              <a:rPr lang="en-US" sz="1400" i="1" dirty="0"/>
              <a:t>. Forecasting</a:t>
            </a:r>
            <a:r>
              <a:rPr lang="en-US" sz="1400" dirty="0"/>
              <a:t>, </a:t>
            </a:r>
            <a:r>
              <a:rPr lang="en-US" sz="1400" b="1" dirty="0"/>
              <a:t>8</a:t>
            </a:r>
            <a:r>
              <a:rPr lang="en-US" sz="1400" dirty="0"/>
              <a:t>, 281-293. </a:t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Roberts, N.M. and Lean, H.W.  2008:</a:t>
            </a:r>
            <a:r>
              <a:rPr lang="en-US" sz="1400" dirty="0" smtClean="0"/>
              <a:t> Scale-selective verification of rainfall accumulations from high-resolution  forecasts of convective events. </a:t>
            </a:r>
            <a:r>
              <a:rPr lang="en-US" sz="1400" i="1" dirty="0" smtClean="0"/>
              <a:t>Mon. </a:t>
            </a:r>
            <a:r>
              <a:rPr lang="en-US" sz="1400" i="1" dirty="0" err="1" smtClean="0"/>
              <a:t>Wea</a:t>
            </a:r>
            <a:r>
              <a:rPr lang="en-US" sz="1400" i="1" dirty="0" smtClean="0"/>
              <a:t>. Rev.</a:t>
            </a:r>
            <a:r>
              <a:rPr lang="en-US" sz="1400" dirty="0" smtClean="0"/>
              <a:t>, </a:t>
            </a:r>
            <a:r>
              <a:rPr lang="en-US" sz="1400" b="1" dirty="0" smtClean="0"/>
              <a:t>136</a:t>
            </a:r>
            <a:r>
              <a:rPr lang="en-US" sz="1400" dirty="0" smtClean="0"/>
              <a:t>, 78-97.</a:t>
            </a:r>
            <a:endParaRPr lang="da-DK" sz="1400" dirty="0" smtClean="0"/>
          </a:p>
          <a:p>
            <a:pPr algn="just"/>
            <a:endParaRPr lang="da-DK" sz="1400" dirty="0" smtClean="0"/>
          </a:p>
        </p:txBody>
      </p:sp>
      <p:pic>
        <p:nvPicPr>
          <p:cNvPr id="8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271605"/>
            <a:ext cx="504769" cy="55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509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619672" y="404664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References </a:t>
            </a:r>
            <a:endParaRPr lang="da-DK" sz="2400" b="1" dirty="0"/>
          </a:p>
        </p:txBody>
      </p:sp>
      <p:sp>
        <p:nvSpPr>
          <p:cNvPr id="5" name="Tekstboks 4"/>
          <p:cNvSpPr txBox="1"/>
          <p:nvPr/>
        </p:nvSpPr>
        <p:spPr>
          <a:xfrm>
            <a:off x="442998" y="1052736"/>
            <a:ext cx="782595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400" dirty="0" smtClean="0"/>
          </a:p>
          <a:p>
            <a:pPr algn="just"/>
            <a:endParaRPr lang="en-US" sz="1400" dirty="0"/>
          </a:p>
          <a:p>
            <a:pPr algn="just"/>
            <a:r>
              <a:rPr lang="en-US" sz="1400" b="1" dirty="0" smtClean="0"/>
              <a:t>Sass</a:t>
            </a:r>
            <a:r>
              <a:rPr lang="en-US" sz="1400" b="1" dirty="0"/>
              <a:t>, B.H. and Yang, X. 2012:  </a:t>
            </a:r>
            <a:r>
              <a:rPr lang="en-US" sz="1400" dirty="0"/>
              <a:t>A verification score for high resolution NWP: Idealized and preoperational tests.  HIRLAM </a:t>
            </a:r>
            <a:r>
              <a:rPr lang="en-US" sz="1400" dirty="0" err="1"/>
              <a:t>Tech,Rep</a:t>
            </a:r>
            <a:r>
              <a:rPr lang="en-US" sz="1400" dirty="0"/>
              <a:t>. No 69,  28 pp , Dec. 2012 , [Available from  </a:t>
            </a:r>
            <a:r>
              <a:rPr lang="en-US" sz="1400" u="sng" dirty="0">
                <a:hlinkClick r:id="rId2"/>
              </a:rPr>
              <a:t>www.hirlam.org</a:t>
            </a:r>
            <a:r>
              <a:rPr lang="en-US" sz="1400" dirty="0" smtClean="0"/>
              <a:t>]</a:t>
            </a:r>
          </a:p>
          <a:p>
            <a:pPr algn="just"/>
            <a:endParaRPr lang="da-DK" sz="1400" dirty="0"/>
          </a:p>
          <a:p>
            <a:r>
              <a:rPr lang="en-US" sz="1400" b="1" dirty="0">
                <a:solidFill>
                  <a:prstClr val="black"/>
                </a:solidFill>
              </a:rPr>
              <a:t>Verification Methods Workshop, </a:t>
            </a:r>
            <a:r>
              <a:rPr lang="da-DK" sz="1400" dirty="0"/>
              <a:t>International </a:t>
            </a:r>
            <a:r>
              <a:rPr lang="da-DK" sz="1400" dirty="0" err="1"/>
              <a:t>Verification</a:t>
            </a:r>
            <a:r>
              <a:rPr lang="da-DK" sz="1400" dirty="0"/>
              <a:t> Methods Workshop Online (2020-IVMW-O), </a:t>
            </a:r>
            <a:r>
              <a:rPr lang="da-DK" sz="1400" dirty="0" smtClean="0"/>
              <a:t>Nov.2020, </a:t>
            </a:r>
            <a:r>
              <a:rPr lang="da-DK" sz="1400" u="sng" dirty="0" smtClean="0">
                <a:hlinkClick r:id="rId3"/>
              </a:rPr>
              <a:t>https</a:t>
            </a:r>
            <a:r>
              <a:rPr lang="da-DK" sz="1400" u="sng" dirty="0">
                <a:hlinkClick r:id="rId3"/>
              </a:rPr>
              <a:t>://jwgfvr.univie.ac.at</a:t>
            </a:r>
            <a:r>
              <a:rPr lang="da-DK" sz="1400" u="sng" dirty="0"/>
              <a:t/>
            </a:r>
            <a:br>
              <a:rPr lang="da-DK" sz="1400" u="sng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err="1" smtClean="0"/>
              <a:t>Wernli</a:t>
            </a:r>
            <a:r>
              <a:rPr lang="en-US" sz="1400" b="1" dirty="0"/>
              <a:t>, H., </a:t>
            </a:r>
            <a:r>
              <a:rPr lang="en-US" sz="1400" b="1" dirty="0" err="1"/>
              <a:t>Paulat</a:t>
            </a:r>
            <a:r>
              <a:rPr lang="en-US" sz="1400" b="1" dirty="0"/>
              <a:t>, M. 2008</a:t>
            </a:r>
            <a:r>
              <a:rPr lang="en-US" sz="1400" dirty="0"/>
              <a:t>:  SAL – A Novel Quality Measure for the Verification of  Quantitative Precipitation forecasts. </a:t>
            </a:r>
            <a:r>
              <a:rPr lang="en-US" sz="1400" i="1" dirty="0"/>
              <a:t>Mon. </a:t>
            </a:r>
            <a:r>
              <a:rPr lang="en-US" sz="1400" i="1" dirty="0" err="1"/>
              <a:t>Wea</a:t>
            </a:r>
            <a:r>
              <a:rPr lang="en-US" sz="1400" i="1" dirty="0"/>
              <a:t>. Rev</a:t>
            </a:r>
            <a:r>
              <a:rPr lang="en-US" sz="1400" dirty="0"/>
              <a:t>., </a:t>
            </a:r>
            <a:r>
              <a:rPr lang="en-US" sz="1400" b="1" dirty="0"/>
              <a:t>136</a:t>
            </a:r>
            <a:r>
              <a:rPr lang="en-US" sz="1400" dirty="0"/>
              <a:t>, 4470-4486 </a:t>
            </a:r>
          </a:p>
          <a:p>
            <a:pPr algn="just"/>
            <a:endParaRPr lang="en-US" sz="1400" dirty="0"/>
          </a:p>
          <a:p>
            <a:r>
              <a:rPr lang="en-US" sz="1400" b="1" i="1" dirty="0" smtClean="0">
                <a:solidFill>
                  <a:prstClr val="black"/>
                </a:solidFill>
              </a:rPr>
              <a:t>WWRP/WGNE </a:t>
            </a:r>
            <a:r>
              <a:rPr lang="en-US" sz="1400" b="1" i="1" dirty="0">
                <a:solidFill>
                  <a:prstClr val="black"/>
                </a:solidFill>
              </a:rPr>
              <a:t>Joint Working Group on Forecast Verification Research</a:t>
            </a:r>
            <a:r>
              <a:rPr lang="en-US" sz="1400" i="1" dirty="0">
                <a:solidFill>
                  <a:prstClr val="black"/>
                </a:solidFill>
              </a:rPr>
              <a:t> </a:t>
            </a:r>
            <a:br>
              <a:rPr lang="en-US" sz="1400" i="1" dirty="0">
                <a:solidFill>
                  <a:prstClr val="black"/>
                </a:solidFill>
              </a:rPr>
            </a:br>
            <a:r>
              <a:rPr lang="en-US" sz="1400" dirty="0">
                <a:hlinkClick r:id="rId4"/>
              </a:rPr>
              <a:t>http://www.cawcr.gov.au/projects/verification</a:t>
            </a:r>
            <a:r>
              <a:rPr lang="en-US" sz="1400" dirty="0" smtClean="0">
                <a:hlinkClick r:id="rId4"/>
              </a:rPr>
              <a:t>/</a:t>
            </a:r>
            <a:r>
              <a:rPr lang="en-US" sz="1400" dirty="0" smtClean="0"/>
              <a:t> 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solidFill>
                  <a:prstClr val="black"/>
                </a:solidFill>
              </a:rPr>
              <a:t>Theme: Forecast Verification methods Across Time and Space Scales , 7</a:t>
            </a:r>
            <a:r>
              <a:rPr lang="en-US" sz="1400" baseline="30000" dirty="0">
                <a:solidFill>
                  <a:prstClr val="black"/>
                </a:solidFill>
              </a:rPr>
              <a:t>th</a:t>
            </a:r>
            <a:r>
              <a:rPr lang="en-US" sz="1400" dirty="0">
                <a:solidFill>
                  <a:prstClr val="black"/>
                </a:solidFill>
              </a:rPr>
              <a:t> International </a:t>
            </a:r>
            <a:br>
              <a:rPr lang="en-US" sz="1400" dirty="0">
                <a:solidFill>
                  <a:prstClr val="black"/>
                </a:solidFill>
              </a:rPr>
            </a:br>
            <a:r>
              <a:rPr lang="en-US" sz="1400" dirty="0" smtClean="0">
                <a:solidFill>
                  <a:prstClr val="black"/>
                </a:solidFill>
              </a:rPr>
              <a:t/>
            </a:r>
            <a:br>
              <a:rPr lang="en-US" sz="1400" dirty="0" smtClean="0">
                <a:solidFill>
                  <a:prstClr val="black"/>
                </a:solidFill>
              </a:rPr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da-DK" sz="1600" dirty="0"/>
          </a:p>
        </p:txBody>
      </p:sp>
      <p:pic>
        <p:nvPicPr>
          <p:cNvPr id="8" name="Picture 3" descr="logo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271605"/>
            <a:ext cx="504769" cy="55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240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119452"/>
            <a:ext cx="8275693" cy="576065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</a:rPr>
              <a:t>       </a:t>
            </a:r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how  ? </a:t>
            </a:r>
            <a:r>
              <a:rPr lang="da-DK" sz="2000" b="1" u="sng" dirty="0" smtClean="0">
                <a:hlinkClick r:id="rId2"/>
              </a:rPr>
              <a:t/>
            </a:r>
            <a:br>
              <a:rPr lang="da-DK" sz="2000" b="1" u="sng" dirty="0" smtClean="0">
                <a:hlinkClick r:id="rId2"/>
              </a:rPr>
            </a:br>
            <a:endParaRPr lang="da-DK" sz="18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96396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kstfelt 7"/>
          <p:cNvSpPr txBox="1"/>
          <p:nvPr/>
        </p:nvSpPr>
        <p:spPr>
          <a:xfrm>
            <a:off x="827584" y="1196752"/>
            <a:ext cx="741682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 smtClean="0"/>
          </a:p>
          <a:p>
            <a:endParaRPr lang="da-DK" sz="2800" dirty="0"/>
          </a:p>
          <a:p>
            <a:pPr algn="ctr"/>
            <a:r>
              <a:rPr lang="da-DK" sz="2800" dirty="0" err="1" smtClean="0"/>
              <a:t>Many</a:t>
            </a:r>
            <a:r>
              <a:rPr lang="da-DK" sz="2800" dirty="0" smtClean="0"/>
              <a:t> </a:t>
            </a:r>
            <a:r>
              <a:rPr lang="da-DK" sz="2800" dirty="0" err="1" smtClean="0"/>
              <a:t>ways</a:t>
            </a:r>
            <a:r>
              <a:rPr lang="da-DK" sz="2800" dirty="0" smtClean="0"/>
              <a:t> of </a:t>
            </a:r>
            <a:r>
              <a:rPr lang="da-DK" sz="2800" dirty="0" err="1" smtClean="0"/>
              <a:t>verifying</a:t>
            </a:r>
            <a:r>
              <a:rPr lang="da-DK" sz="2800" dirty="0" smtClean="0"/>
              <a:t> NWP models </a:t>
            </a:r>
          </a:p>
          <a:p>
            <a:pPr algn="ctr"/>
            <a:endParaRPr lang="da-DK" sz="2800" dirty="0" smtClean="0"/>
          </a:p>
          <a:p>
            <a:pPr algn="ctr"/>
            <a:r>
              <a:rPr lang="da-DK" sz="2800" dirty="0" err="1" smtClean="0"/>
              <a:t>Tutorial</a:t>
            </a:r>
            <a:r>
              <a:rPr lang="da-DK" sz="2800" dirty="0" smtClean="0"/>
              <a:t>: </a:t>
            </a:r>
          </a:p>
          <a:p>
            <a:pPr algn="ctr"/>
            <a:endParaRPr lang="da-DK" sz="2800" dirty="0" smtClean="0"/>
          </a:p>
          <a:p>
            <a:pPr algn="ctr"/>
            <a:r>
              <a:rPr lang="en-US" b="1" i="1" dirty="0" smtClean="0">
                <a:solidFill>
                  <a:prstClr val="black"/>
                </a:solidFill>
              </a:rPr>
              <a:t>WWRP/WGNE </a:t>
            </a:r>
            <a:r>
              <a:rPr lang="en-US" b="1" i="1" dirty="0">
                <a:solidFill>
                  <a:prstClr val="black"/>
                </a:solidFill>
              </a:rPr>
              <a:t>Joint Working Group on Forecast Verification Research</a:t>
            </a:r>
            <a:r>
              <a:rPr lang="en-US" i="1" dirty="0">
                <a:solidFill>
                  <a:prstClr val="black"/>
                </a:solidFill>
              </a:rPr>
              <a:t> </a:t>
            </a:r>
            <a:endParaRPr lang="en-US" i="1" dirty="0" smtClean="0">
              <a:solidFill>
                <a:prstClr val="black"/>
              </a:solidFill>
            </a:endParaRPr>
          </a:p>
          <a:p>
            <a:pPr algn="ctr"/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://www.cawcr.gov.au/projects/verification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( see also references ) </a:t>
            </a:r>
            <a:r>
              <a:rPr lang="en-US" dirty="0"/>
              <a:t/>
            </a:r>
            <a:br>
              <a:rPr lang="en-US" dirty="0"/>
            </a:br>
            <a:endParaRPr lang="da-DK" dirty="0"/>
          </a:p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2421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119452"/>
            <a:ext cx="8275693" cy="576065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how  ? </a:t>
            </a:r>
            <a:r>
              <a:rPr lang="da-DK" sz="2000" b="1" u="sng" dirty="0" smtClean="0">
                <a:hlinkClick r:id="rId2"/>
              </a:rPr>
              <a:t/>
            </a:r>
            <a:br>
              <a:rPr lang="da-DK" sz="2000" b="1" u="sng" dirty="0" smtClean="0">
                <a:hlinkClick r:id="rId2"/>
              </a:rPr>
            </a:br>
            <a:endParaRPr lang="da-DK" sz="18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96396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kstfelt 7"/>
          <p:cNvSpPr txBox="1"/>
          <p:nvPr/>
        </p:nvSpPr>
        <p:spPr>
          <a:xfrm>
            <a:off x="683568" y="1196752"/>
            <a:ext cx="79928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 smtClean="0"/>
          </a:p>
          <a:p>
            <a:r>
              <a:rPr lang="da-DK" sz="2400" b="1" dirty="0" smtClean="0"/>
              <a:t>Challenges </a:t>
            </a:r>
            <a:r>
              <a:rPr lang="da-DK" sz="2400" b="1" dirty="0" err="1" smtClean="0"/>
              <a:t>when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making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verification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schemes</a:t>
            </a:r>
            <a:r>
              <a:rPr lang="da-DK" sz="2400" b="1" dirty="0" smtClean="0"/>
              <a:t> for NWP: </a:t>
            </a:r>
          </a:p>
          <a:p>
            <a:endParaRPr lang="da-DK" sz="2400" b="1" dirty="0" smtClean="0"/>
          </a:p>
          <a:p>
            <a:r>
              <a:rPr lang="da-DK" sz="2400" b="1" dirty="0" smtClean="0">
                <a:solidFill>
                  <a:srgbClr val="002060"/>
                </a:solidFill>
              </a:rPr>
              <a:t> (1)  Observations :   Is </a:t>
            </a:r>
            <a:r>
              <a:rPr lang="da-DK" sz="2400" b="1" dirty="0" err="1">
                <a:solidFill>
                  <a:srgbClr val="002060"/>
                </a:solidFill>
              </a:rPr>
              <a:t>there</a:t>
            </a:r>
            <a:r>
              <a:rPr lang="da-DK" sz="2400" b="1" dirty="0">
                <a:solidFill>
                  <a:srgbClr val="002060"/>
                </a:solidFill>
              </a:rPr>
              <a:t> a balance </a:t>
            </a:r>
            <a:r>
              <a:rPr lang="da-DK" sz="2400" b="1" dirty="0" err="1">
                <a:solidFill>
                  <a:srgbClr val="002060"/>
                </a:solidFill>
              </a:rPr>
              <a:t>between</a:t>
            </a:r>
            <a:r>
              <a:rPr lang="da-DK" sz="2400" b="1" dirty="0">
                <a:solidFill>
                  <a:srgbClr val="002060"/>
                </a:solidFill>
              </a:rPr>
              <a:t> model </a:t>
            </a:r>
            <a:r>
              <a:rPr lang="da-DK" sz="2400" b="1" dirty="0" smtClean="0">
                <a:solidFill>
                  <a:srgbClr val="002060"/>
                </a:solidFill>
              </a:rPr>
              <a:t>resolution and the </a:t>
            </a:r>
            <a:r>
              <a:rPr lang="da-DK" sz="2400" b="1" dirty="0" err="1" smtClean="0">
                <a:solidFill>
                  <a:srgbClr val="002060"/>
                </a:solidFill>
              </a:rPr>
              <a:t>density</a:t>
            </a:r>
            <a:r>
              <a:rPr lang="da-DK" sz="2400" b="1" dirty="0" smtClean="0">
                <a:solidFill>
                  <a:srgbClr val="002060"/>
                </a:solidFill>
              </a:rPr>
              <a:t> of observations </a:t>
            </a:r>
            <a:r>
              <a:rPr lang="da-DK" sz="2400" b="1" dirty="0" err="1" smtClean="0">
                <a:solidFill>
                  <a:srgbClr val="002060"/>
                </a:solidFill>
              </a:rPr>
              <a:t>used</a:t>
            </a:r>
            <a:r>
              <a:rPr lang="da-DK" sz="2400" b="1" dirty="0" smtClean="0">
                <a:solidFill>
                  <a:srgbClr val="002060"/>
                </a:solidFill>
              </a:rPr>
              <a:t> for </a:t>
            </a:r>
            <a:r>
              <a:rPr lang="da-DK" sz="2400" b="1" dirty="0" err="1" smtClean="0">
                <a:solidFill>
                  <a:srgbClr val="002060"/>
                </a:solidFill>
              </a:rPr>
              <a:t>verification</a:t>
            </a:r>
            <a:r>
              <a:rPr lang="da-DK" sz="2400" b="1" dirty="0" smtClean="0">
                <a:solidFill>
                  <a:srgbClr val="002060"/>
                </a:solidFill>
              </a:rPr>
              <a:t> ?</a:t>
            </a:r>
            <a:endParaRPr lang="da-DK" sz="2400" b="1" dirty="0">
              <a:solidFill>
                <a:srgbClr val="002060"/>
              </a:solidFill>
            </a:endParaRPr>
          </a:p>
          <a:p>
            <a:endParaRPr lang="da-DK" sz="2000" b="1" dirty="0" smtClean="0"/>
          </a:p>
          <a:p>
            <a:endParaRPr lang="da-DK" sz="2000" b="1" dirty="0" smtClean="0"/>
          </a:p>
          <a:p>
            <a:r>
              <a:rPr lang="da-DK" sz="2000" b="1" dirty="0" err="1" smtClean="0"/>
              <a:t>Traditionally</a:t>
            </a:r>
            <a:r>
              <a:rPr lang="da-DK" sz="2000" b="1" dirty="0" smtClean="0"/>
              <a:t>:</a:t>
            </a:r>
            <a:r>
              <a:rPr lang="da-DK" sz="2000" dirty="0" smtClean="0"/>
              <a:t> </a:t>
            </a:r>
            <a:r>
              <a:rPr lang="da-DK" sz="2000" dirty="0" err="1" smtClean="0"/>
              <a:t>Verification</a:t>
            </a:r>
            <a:r>
              <a:rPr lang="da-DK" sz="2000" dirty="0" smtClean="0"/>
              <a:t> has a </a:t>
            </a:r>
            <a:r>
              <a:rPr lang="da-DK" sz="2000" dirty="0"/>
              <a:t> </a:t>
            </a:r>
            <a:r>
              <a:rPr lang="da-DK" sz="2000" dirty="0" smtClean="0"/>
              <a:t>large </a:t>
            </a:r>
            <a:r>
              <a:rPr lang="da-DK" sz="2000" dirty="0" err="1" smtClean="0"/>
              <a:t>focus</a:t>
            </a:r>
            <a:r>
              <a:rPr lang="da-DK" sz="2000" dirty="0" smtClean="0"/>
              <a:t> on </a:t>
            </a:r>
            <a:r>
              <a:rPr lang="da-DK" sz="2000" dirty="0" err="1" smtClean="0"/>
              <a:t>surface</a:t>
            </a:r>
            <a:r>
              <a:rPr lang="da-DK" sz="2000" dirty="0" smtClean="0"/>
              <a:t> observations in a </a:t>
            </a:r>
            <a:r>
              <a:rPr lang="da-DK" sz="2000" dirty="0" err="1" smtClean="0"/>
              <a:t>supported</a:t>
            </a:r>
            <a:r>
              <a:rPr lang="da-DK" sz="2000" dirty="0" smtClean="0"/>
              <a:t> </a:t>
            </a:r>
            <a:r>
              <a:rPr lang="da-DK" sz="2000" dirty="0" err="1" smtClean="0"/>
              <a:t>network</a:t>
            </a:r>
            <a:r>
              <a:rPr lang="da-DK" sz="2000" dirty="0" smtClean="0"/>
              <a:t> of observations, with </a:t>
            </a:r>
            <a:r>
              <a:rPr lang="da-DK" sz="2000" dirty="0" err="1" smtClean="0"/>
              <a:t>emphasis</a:t>
            </a:r>
            <a:r>
              <a:rPr lang="da-DK" sz="2000" dirty="0" smtClean="0"/>
              <a:t> on </a:t>
            </a:r>
            <a:r>
              <a:rPr lang="da-DK" sz="2000" dirty="0" err="1" smtClean="0"/>
              <a:t>selected</a:t>
            </a:r>
            <a:r>
              <a:rPr lang="da-DK" sz="2000" dirty="0" smtClean="0"/>
              <a:t> parameters ( </a:t>
            </a:r>
            <a:r>
              <a:rPr lang="da-DK" sz="2000" dirty="0" err="1" smtClean="0"/>
              <a:t>e.g</a:t>
            </a:r>
            <a:r>
              <a:rPr lang="da-DK" sz="2000" dirty="0" smtClean="0"/>
              <a:t>. MSLP, </a:t>
            </a:r>
            <a:r>
              <a:rPr lang="da-DK" sz="2000" dirty="0" err="1" smtClean="0"/>
              <a:t>wind</a:t>
            </a:r>
            <a:r>
              <a:rPr lang="da-DK" sz="2000" dirty="0" smtClean="0"/>
              <a:t>, temperature, </a:t>
            </a:r>
            <a:r>
              <a:rPr lang="da-DK" sz="2000" dirty="0" err="1" smtClean="0"/>
              <a:t>humidity</a:t>
            </a:r>
            <a:r>
              <a:rPr lang="da-DK" sz="2000" dirty="0" smtClean="0"/>
              <a:t>,  </a:t>
            </a:r>
            <a:r>
              <a:rPr lang="da-DK" sz="2000" dirty="0" err="1" smtClean="0"/>
              <a:t>clouds</a:t>
            </a:r>
            <a:r>
              <a:rPr lang="da-DK" sz="2000" dirty="0" smtClean="0"/>
              <a:t>, acc. </a:t>
            </a:r>
            <a:r>
              <a:rPr lang="da-DK" sz="2000" dirty="0" err="1"/>
              <a:t>p</a:t>
            </a:r>
            <a:r>
              <a:rPr lang="da-DK" sz="2000" dirty="0" err="1" smtClean="0"/>
              <a:t>recipitation</a:t>
            </a:r>
            <a:r>
              <a:rPr lang="da-DK" sz="2000" dirty="0" smtClean="0"/>
              <a:t>) . </a:t>
            </a:r>
            <a:r>
              <a:rPr lang="da-DK" sz="2000" dirty="0" err="1" smtClean="0"/>
              <a:t>These</a:t>
            </a:r>
            <a:r>
              <a:rPr lang="da-DK" sz="2000" dirty="0" smtClean="0"/>
              <a:t> </a:t>
            </a:r>
            <a:r>
              <a:rPr lang="da-DK" sz="2000" dirty="0" err="1" smtClean="0"/>
              <a:t>are</a:t>
            </a:r>
            <a:r>
              <a:rPr lang="da-DK" sz="2000" dirty="0" smtClean="0"/>
              <a:t> to </a:t>
            </a:r>
            <a:r>
              <a:rPr lang="da-DK" sz="2000" dirty="0" err="1" smtClean="0"/>
              <a:t>be</a:t>
            </a:r>
            <a:r>
              <a:rPr lang="da-DK" sz="2000" dirty="0" smtClean="0"/>
              <a:t> </a:t>
            </a:r>
            <a:r>
              <a:rPr lang="da-DK" sz="2000" dirty="0" err="1" smtClean="0"/>
              <a:t>compared</a:t>
            </a:r>
            <a:r>
              <a:rPr lang="da-DK" sz="2000" dirty="0" smtClean="0"/>
              <a:t> with  NWP </a:t>
            </a:r>
            <a:r>
              <a:rPr lang="da-DK" sz="2000" dirty="0" err="1" smtClean="0"/>
              <a:t>prediction</a:t>
            </a:r>
            <a:r>
              <a:rPr lang="da-DK" sz="2000" dirty="0" smtClean="0"/>
              <a:t> in </a:t>
            </a:r>
            <a:r>
              <a:rPr lang="da-DK" sz="2000" dirty="0" err="1" smtClean="0"/>
              <a:t>some</a:t>
            </a:r>
            <a:r>
              <a:rPr lang="da-DK" sz="2000" dirty="0" smtClean="0"/>
              <a:t> </a:t>
            </a:r>
            <a:r>
              <a:rPr lang="da-DK" sz="2000" dirty="0" err="1" smtClean="0"/>
              <a:t>way</a:t>
            </a:r>
            <a:r>
              <a:rPr lang="da-DK" sz="2000" dirty="0" smtClean="0"/>
              <a:t>, </a:t>
            </a:r>
            <a:r>
              <a:rPr lang="da-DK" sz="2000" dirty="0" err="1" smtClean="0"/>
              <a:t>e.g</a:t>
            </a:r>
            <a:r>
              <a:rPr lang="da-DK" sz="2000" dirty="0" smtClean="0"/>
              <a:t>. by interpolations to observation points</a:t>
            </a:r>
          </a:p>
          <a:p>
            <a:r>
              <a:rPr lang="da-DK" sz="2000" b="1" dirty="0" smtClean="0"/>
              <a:t>New </a:t>
            </a:r>
            <a:r>
              <a:rPr lang="da-DK" sz="2000" b="1" dirty="0" err="1" smtClean="0"/>
              <a:t>opportunities</a:t>
            </a:r>
            <a:r>
              <a:rPr lang="da-DK" sz="2000" b="1" dirty="0" smtClean="0"/>
              <a:t>:   </a:t>
            </a:r>
            <a:r>
              <a:rPr lang="da-DK" sz="2000" dirty="0" smtClean="0"/>
              <a:t>Remote </a:t>
            </a:r>
            <a:r>
              <a:rPr lang="da-DK" sz="2000" dirty="0" err="1" smtClean="0"/>
              <a:t>sensing</a:t>
            </a:r>
            <a:r>
              <a:rPr lang="da-DK" sz="2000" dirty="0" smtClean="0"/>
              <a:t> , </a:t>
            </a:r>
            <a:r>
              <a:rPr lang="da-DK" sz="2000" dirty="0" err="1" smtClean="0"/>
              <a:t>e.g</a:t>
            </a:r>
            <a:r>
              <a:rPr lang="da-DK" sz="2000" dirty="0" smtClean="0"/>
              <a:t>. </a:t>
            </a:r>
            <a:r>
              <a:rPr lang="da-DK" sz="2000" dirty="0" err="1" smtClean="0"/>
              <a:t>based</a:t>
            </a:r>
            <a:r>
              <a:rPr lang="da-DK" sz="2000" dirty="0" smtClean="0"/>
              <a:t> on </a:t>
            </a:r>
            <a:r>
              <a:rPr lang="da-DK" sz="2000" dirty="0" err="1" smtClean="0"/>
              <a:t>satellites</a:t>
            </a:r>
            <a:r>
              <a:rPr lang="da-DK" sz="2000" dirty="0" smtClean="0"/>
              <a:t> and radars, transferred to a form </a:t>
            </a:r>
            <a:r>
              <a:rPr lang="da-DK" sz="2000" dirty="0" err="1" smtClean="0"/>
              <a:t>that</a:t>
            </a:r>
            <a:r>
              <a:rPr lang="da-DK" sz="2000" dirty="0" smtClean="0"/>
              <a:t> is </a:t>
            </a:r>
            <a:r>
              <a:rPr lang="da-DK" sz="2000" dirty="0" err="1" smtClean="0"/>
              <a:t>suitable</a:t>
            </a:r>
            <a:r>
              <a:rPr lang="da-DK" sz="2000" dirty="0" smtClean="0"/>
              <a:t> for NWP </a:t>
            </a:r>
            <a:r>
              <a:rPr lang="da-DK" sz="2000" dirty="0" err="1" smtClean="0"/>
              <a:t>verification</a:t>
            </a:r>
            <a:endParaRPr lang="da-DK" sz="200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907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2627784" y="2276872"/>
            <a:ext cx="1872208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/>
          <p:cNvSpPr/>
          <p:nvPr/>
        </p:nvSpPr>
        <p:spPr>
          <a:xfrm>
            <a:off x="4499992" y="2276872"/>
            <a:ext cx="1872208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Rektangel 15"/>
          <p:cNvSpPr/>
          <p:nvPr/>
        </p:nvSpPr>
        <p:spPr>
          <a:xfrm>
            <a:off x="2627784" y="4077072"/>
            <a:ext cx="1872208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Rektangel 16"/>
          <p:cNvSpPr/>
          <p:nvPr/>
        </p:nvSpPr>
        <p:spPr>
          <a:xfrm>
            <a:off x="4499992" y="4077072"/>
            <a:ext cx="1872208" cy="1800200"/>
          </a:xfrm>
          <a:prstGeom prst="rect">
            <a:avLst/>
          </a:prstGeom>
          <a:pattFill prst="smGri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5-takket stjerne 22"/>
          <p:cNvSpPr/>
          <p:nvPr/>
        </p:nvSpPr>
        <p:spPr>
          <a:xfrm flipH="1" flipV="1">
            <a:off x="5364088" y="3140968"/>
            <a:ext cx="199256" cy="199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28" name="5-takket stjerne 27"/>
          <p:cNvSpPr/>
          <p:nvPr/>
        </p:nvSpPr>
        <p:spPr>
          <a:xfrm flipH="1" flipV="1">
            <a:off x="3491880" y="3140968"/>
            <a:ext cx="199256" cy="199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30" name="5-takket stjerne 29"/>
          <p:cNvSpPr/>
          <p:nvPr/>
        </p:nvSpPr>
        <p:spPr>
          <a:xfrm flipH="1" flipV="1">
            <a:off x="3491880" y="4941168"/>
            <a:ext cx="199256" cy="199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31" name="5-takket stjerne 30"/>
          <p:cNvSpPr/>
          <p:nvPr/>
        </p:nvSpPr>
        <p:spPr>
          <a:xfrm flipH="1" flipV="1">
            <a:off x="5364088" y="4941168"/>
            <a:ext cx="199256" cy="199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cxnSp>
        <p:nvCxnSpPr>
          <p:cNvPr id="8" name="Lige pilforbindelse 7"/>
          <p:cNvCxnSpPr/>
          <p:nvPr/>
        </p:nvCxnSpPr>
        <p:spPr>
          <a:xfrm flipV="1">
            <a:off x="3563888" y="3212976"/>
            <a:ext cx="1872208" cy="2087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pilforbindelse 31"/>
          <p:cNvCxnSpPr/>
          <p:nvPr/>
        </p:nvCxnSpPr>
        <p:spPr>
          <a:xfrm>
            <a:off x="3563888" y="3212976"/>
            <a:ext cx="0" cy="18002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boks 39"/>
          <p:cNvSpPr txBox="1"/>
          <p:nvPr/>
        </p:nvSpPr>
        <p:spPr>
          <a:xfrm>
            <a:off x="4067944" y="285293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50 km</a:t>
            </a:r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405897" y="5722305"/>
            <a:ext cx="856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/>
              <a:t>IMPLICATION:  </a:t>
            </a:r>
          </a:p>
          <a:p>
            <a:r>
              <a:rPr lang="da-DK" b="1" dirty="0" smtClean="0"/>
              <a:t>FIG.1  :  No </a:t>
            </a:r>
            <a:r>
              <a:rPr lang="da-DK" b="1" dirty="0" err="1" smtClean="0"/>
              <a:t>guarantee</a:t>
            </a:r>
            <a:r>
              <a:rPr lang="da-DK" b="1" dirty="0" smtClean="0"/>
              <a:t> </a:t>
            </a:r>
            <a:r>
              <a:rPr lang="da-DK" b="1" dirty="0" err="1" smtClean="0"/>
              <a:t>that</a:t>
            </a:r>
            <a:r>
              <a:rPr lang="da-DK" b="1" dirty="0" smtClean="0"/>
              <a:t> </a:t>
            </a:r>
            <a:r>
              <a:rPr lang="da-DK" b="1" dirty="0" err="1" smtClean="0"/>
              <a:t>available</a:t>
            </a:r>
            <a:r>
              <a:rPr lang="da-DK" b="1" dirty="0" smtClean="0"/>
              <a:t> </a:t>
            </a:r>
            <a:r>
              <a:rPr lang="da-DK" b="1" dirty="0" err="1" smtClean="0"/>
              <a:t>surface</a:t>
            </a:r>
            <a:r>
              <a:rPr lang="da-DK" b="1" dirty="0" smtClean="0"/>
              <a:t> observations  </a:t>
            </a:r>
            <a:r>
              <a:rPr lang="da-DK" b="1" dirty="0" err="1" smtClean="0"/>
              <a:t>pick</a:t>
            </a:r>
            <a:r>
              <a:rPr lang="da-DK" b="1" dirty="0" smtClean="0"/>
              <a:t> up  the </a:t>
            </a:r>
            <a:r>
              <a:rPr lang="da-DK" b="1" dirty="0" err="1" smtClean="0"/>
              <a:t>extremes</a:t>
            </a:r>
            <a:r>
              <a:rPr lang="da-DK" b="1" dirty="0"/>
              <a:t> </a:t>
            </a:r>
            <a:r>
              <a:rPr lang="da-DK" b="1" dirty="0" err="1" smtClean="0"/>
              <a:t>occurring</a:t>
            </a:r>
            <a:r>
              <a:rPr lang="da-DK" b="1" dirty="0" smtClean="0"/>
              <a:t> in the real </a:t>
            </a:r>
            <a:r>
              <a:rPr lang="da-DK" b="1" dirty="0" err="1" smtClean="0"/>
              <a:t>world</a:t>
            </a:r>
            <a:r>
              <a:rPr lang="da-DK" b="1" dirty="0" smtClean="0"/>
              <a:t> - </a:t>
            </a:r>
            <a:r>
              <a:rPr lang="da-DK" b="1" dirty="0" err="1" smtClean="0"/>
              <a:t>that</a:t>
            </a:r>
            <a:r>
              <a:rPr lang="da-DK" b="1" dirty="0" smtClean="0"/>
              <a:t> present </a:t>
            </a:r>
            <a:r>
              <a:rPr lang="da-DK" b="1" dirty="0" err="1" smtClean="0"/>
              <a:t>day</a:t>
            </a:r>
            <a:r>
              <a:rPr lang="da-DK" b="1" dirty="0" smtClean="0"/>
              <a:t> models start to </a:t>
            </a:r>
            <a:r>
              <a:rPr lang="da-DK" b="1" dirty="0" err="1" smtClean="0"/>
              <a:t>be</a:t>
            </a:r>
            <a:r>
              <a:rPr lang="da-DK" b="1" dirty="0" smtClean="0"/>
              <a:t> </a:t>
            </a:r>
            <a:r>
              <a:rPr lang="da-DK" b="1" dirty="0" err="1" smtClean="0"/>
              <a:t>able</a:t>
            </a:r>
            <a:r>
              <a:rPr lang="da-DK" b="1" dirty="0" smtClean="0"/>
              <a:t> to </a:t>
            </a:r>
            <a:r>
              <a:rPr lang="da-DK" b="1" dirty="0" err="1" smtClean="0"/>
              <a:t>simulate</a:t>
            </a:r>
            <a:r>
              <a:rPr lang="da-DK" b="1" dirty="0"/>
              <a:t>.</a:t>
            </a:r>
            <a:endParaRPr lang="da-DK" sz="1600" b="1" dirty="0"/>
          </a:p>
        </p:txBody>
      </p:sp>
      <p:pic>
        <p:nvPicPr>
          <p:cNvPr id="22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36" y="292457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4" name="Titel 1"/>
          <p:cNvSpPr>
            <a:spLocks noGrp="1"/>
          </p:cNvSpPr>
          <p:nvPr>
            <p:ph type="ctrTitle"/>
          </p:nvPr>
        </p:nvSpPr>
        <p:spPr>
          <a:xfrm>
            <a:off x="1187624" y="309766"/>
            <a:ext cx="6840538" cy="792162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how  ? </a:t>
            </a:r>
            <a:r>
              <a:rPr lang="da-DK" sz="2000" b="1" u="sng" dirty="0" smtClean="0">
                <a:hlinkClick r:id="rId3"/>
              </a:rPr>
              <a:t/>
            </a:r>
            <a:br>
              <a:rPr lang="da-DK" sz="2000" b="1" u="sng" dirty="0" smtClean="0">
                <a:hlinkClick r:id="rId3"/>
              </a:rPr>
            </a:br>
            <a:endParaRPr lang="da-DK" sz="1800" b="1" dirty="0"/>
          </a:p>
        </p:txBody>
      </p:sp>
      <p:sp>
        <p:nvSpPr>
          <p:cNvPr id="9" name="Tekstfelt 8"/>
          <p:cNvSpPr txBox="1"/>
          <p:nvPr/>
        </p:nvSpPr>
        <p:spPr>
          <a:xfrm>
            <a:off x="461402" y="764725"/>
            <a:ext cx="79940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Present </a:t>
            </a:r>
            <a:r>
              <a:rPr lang="da-DK" b="1" dirty="0" err="1"/>
              <a:t>day</a:t>
            </a:r>
            <a:r>
              <a:rPr lang="da-DK" b="1" dirty="0"/>
              <a:t>  model </a:t>
            </a:r>
            <a:r>
              <a:rPr lang="da-DK" b="1" dirty="0" err="1"/>
              <a:t>grid</a:t>
            </a:r>
            <a:r>
              <a:rPr lang="da-DK" b="1" dirty="0"/>
              <a:t> </a:t>
            </a:r>
            <a:r>
              <a:rPr lang="da-DK" b="1" dirty="0" err="1"/>
              <a:t>sizes</a:t>
            </a:r>
            <a:r>
              <a:rPr lang="da-DK" b="1" dirty="0"/>
              <a:t> in Limited </a:t>
            </a:r>
            <a:r>
              <a:rPr lang="da-DK" b="1" dirty="0" err="1"/>
              <a:t>Area</a:t>
            </a:r>
            <a:r>
              <a:rPr lang="da-DK" b="1" dirty="0"/>
              <a:t> models </a:t>
            </a:r>
            <a:r>
              <a:rPr lang="da-DK" b="1" dirty="0" err="1"/>
              <a:t>are</a:t>
            </a:r>
            <a:r>
              <a:rPr lang="da-DK" b="1" dirty="0"/>
              <a:t> </a:t>
            </a:r>
            <a:r>
              <a:rPr lang="da-DK" b="1" dirty="0" err="1"/>
              <a:t>typically</a:t>
            </a:r>
            <a:r>
              <a:rPr lang="da-DK" b="1" dirty="0"/>
              <a:t> 1 – 3  km </a:t>
            </a:r>
            <a:r>
              <a:rPr lang="da-DK" b="1" dirty="0" err="1"/>
              <a:t>which</a:t>
            </a:r>
            <a:r>
              <a:rPr lang="da-DK" b="1" dirty="0"/>
              <a:t> is </a:t>
            </a:r>
            <a:r>
              <a:rPr lang="da-DK" b="1" dirty="0" err="1" smtClean="0"/>
              <a:t>much</a:t>
            </a:r>
            <a:r>
              <a:rPr lang="da-DK" b="1" dirty="0" smtClean="0"/>
              <a:t> </a:t>
            </a:r>
            <a:r>
              <a:rPr lang="da-DK" b="1" dirty="0" err="1"/>
              <a:t>lower</a:t>
            </a:r>
            <a:r>
              <a:rPr lang="da-DK" b="1" dirty="0"/>
              <a:t> </a:t>
            </a:r>
            <a:r>
              <a:rPr lang="da-DK" b="1" dirty="0" err="1"/>
              <a:t>than</a:t>
            </a:r>
            <a:r>
              <a:rPr lang="da-DK" b="1" dirty="0"/>
              <a:t> the distance </a:t>
            </a:r>
            <a:r>
              <a:rPr lang="da-DK" b="1" dirty="0" err="1"/>
              <a:t>between</a:t>
            </a:r>
            <a:r>
              <a:rPr lang="da-DK" b="1" dirty="0"/>
              <a:t>  </a:t>
            </a:r>
            <a:r>
              <a:rPr lang="da-DK" b="1" dirty="0" err="1"/>
              <a:t>traditional</a:t>
            </a:r>
            <a:r>
              <a:rPr lang="da-DK" b="1" dirty="0"/>
              <a:t>  </a:t>
            </a:r>
            <a:r>
              <a:rPr lang="da-DK" b="1" dirty="0" err="1" smtClean="0"/>
              <a:t>synoptic</a:t>
            </a:r>
            <a:r>
              <a:rPr lang="da-DK" b="1" dirty="0" smtClean="0"/>
              <a:t> </a:t>
            </a:r>
            <a:r>
              <a:rPr lang="da-DK" b="1" dirty="0"/>
              <a:t>observations </a:t>
            </a:r>
            <a:r>
              <a:rPr lang="da-DK" b="1" dirty="0" smtClean="0"/>
              <a:t>: </a:t>
            </a:r>
            <a:r>
              <a:rPr lang="da-DK" b="1" dirty="0" err="1"/>
              <a:t>H</a:t>
            </a:r>
            <a:r>
              <a:rPr lang="da-DK" b="1" dirty="0" err="1" smtClean="0"/>
              <a:t>owever</a:t>
            </a:r>
            <a:r>
              <a:rPr lang="da-DK" b="1" dirty="0" smtClean="0"/>
              <a:t> in the future </a:t>
            </a:r>
            <a:r>
              <a:rPr lang="da-DK" b="1" dirty="0" err="1" smtClean="0"/>
              <a:t>high</a:t>
            </a:r>
            <a:r>
              <a:rPr lang="da-DK" b="1" dirty="0" smtClean="0"/>
              <a:t> </a:t>
            </a:r>
            <a:r>
              <a:rPr lang="da-DK" b="1" dirty="0" err="1" smtClean="0"/>
              <a:t>density</a:t>
            </a:r>
            <a:r>
              <a:rPr lang="da-DK" b="1" dirty="0" smtClean="0"/>
              <a:t> </a:t>
            </a:r>
            <a:r>
              <a:rPr lang="da-DK" b="1" dirty="0" err="1" smtClean="0"/>
              <a:t>crowd</a:t>
            </a:r>
            <a:r>
              <a:rPr lang="da-DK" b="1" dirty="0" smtClean="0"/>
              <a:t>-source observations </a:t>
            </a:r>
            <a:r>
              <a:rPr lang="da-DK" b="1" dirty="0" err="1" smtClean="0"/>
              <a:t>may</a:t>
            </a:r>
            <a:r>
              <a:rPr lang="da-DK" b="1" dirty="0" smtClean="0"/>
              <a:t> </a:t>
            </a:r>
            <a:r>
              <a:rPr lang="da-DK" b="1" dirty="0" err="1" smtClean="0"/>
              <a:t>change</a:t>
            </a:r>
            <a:r>
              <a:rPr lang="da-DK" b="1" dirty="0" smtClean="0"/>
              <a:t> the </a:t>
            </a:r>
            <a:r>
              <a:rPr lang="da-DK" b="1" dirty="0" err="1" smtClean="0"/>
              <a:t>picture</a:t>
            </a:r>
            <a:r>
              <a:rPr lang="da-DK" b="1" dirty="0" smtClean="0"/>
              <a:t>.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51970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boks 5"/>
          <p:cNvSpPr txBox="1"/>
          <p:nvPr/>
        </p:nvSpPr>
        <p:spPr>
          <a:xfrm>
            <a:off x="971600" y="973014"/>
            <a:ext cx="671072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>
                <a:solidFill>
                  <a:srgbClr val="060680"/>
                </a:solidFill>
              </a:rPr>
              <a:t>Ideal solution:  </a:t>
            </a:r>
          </a:p>
          <a:p>
            <a:pPr algn="ctr"/>
            <a:r>
              <a:rPr lang="da-DK" sz="1600" b="1" dirty="0" smtClean="0"/>
              <a:t>Work </a:t>
            </a:r>
            <a:r>
              <a:rPr lang="da-DK" sz="1600" b="1" dirty="0"/>
              <a:t>out </a:t>
            </a:r>
            <a:r>
              <a:rPr lang="da-DK" sz="1600" b="1" dirty="0" smtClean="0"/>
              <a:t>an </a:t>
            </a:r>
            <a:r>
              <a:rPr lang="da-DK" sz="1600" b="1" dirty="0" err="1" smtClean="0"/>
              <a:t>analysis</a:t>
            </a:r>
            <a:r>
              <a:rPr lang="da-DK" sz="1600" b="1" dirty="0" smtClean="0"/>
              <a:t>  on the </a:t>
            </a:r>
            <a:r>
              <a:rPr lang="da-DK" sz="1600" b="1" dirty="0" err="1" smtClean="0"/>
              <a:t>full</a:t>
            </a:r>
            <a:r>
              <a:rPr lang="da-DK" sz="1600" b="1" dirty="0" smtClean="0"/>
              <a:t> model </a:t>
            </a:r>
            <a:r>
              <a:rPr lang="da-DK" sz="1600" b="1" dirty="0" err="1" smtClean="0"/>
              <a:t>grid</a:t>
            </a:r>
            <a:r>
              <a:rPr lang="da-DK" sz="1600" b="1" dirty="0" smtClean="0"/>
              <a:t> ,</a:t>
            </a:r>
          </a:p>
          <a:p>
            <a:pPr algn="ctr"/>
            <a:r>
              <a:rPr lang="da-DK" sz="1600" b="1" dirty="0" smtClean="0"/>
              <a:t>with </a:t>
            </a:r>
            <a:r>
              <a:rPr lang="da-DK" sz="1600" b="1" dirty="0" err="1" smtClean="0"/>
              <a:t>analysis</a:t>
            </a:r>
            <a:r>
              <a:rPr lang="da-DK" sz="1600" b="1" dirty="0" smtClean="0"/>
              <a:t>  </a:t>
            </a:r>
            <a:r>
              <a:rPr lang="da-DK" sz="1600" b="1" u="sng" dirty="0" smtClean="0"/>
              <a:t>independent</a:t>
            </a:r>
            <a:r>
              <a:rPr lang="da-DK" sz="1600" b="1" dirty="0" smtClean="0"/>
              <a:t> from </a:t>
            </a:r>
            <a:r>
              <a:rPr lang="da-DK" sz="1600" b="1" dirty="0" err="1" smtClean="0"/>
              <a:t>forecast</a:t>
            </a:r>
            <a:endParaRPr lang="da-DK" sz="1600" b="1" dirty="0"/>
          </a:p>
        </p:txBody>
      </p:sp>
      <p:pic>
        <p:nvPicPr>
          <p:cNvPr id="22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36" y="292457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4" name="Titel 1"/>
          <p:cNvSpPr>
            <a:spLocks noGrp="1"/>
          </p:cNvSpPr>
          <p:nvPr>
            <p:ph type="ctrTitle"/>
          </p:nvPr>
        </p:nvSpPr>
        <p:spPr>
          <a:xfrm>
            <a:off x="1187624" y="309766"/>
            <a:ext cx="6840538" cy="792162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how  ? </a:t>
            </a:r>
            <a:r>
              <a:rPr lang="da-DK" sz="2000" b="1" u="sng" dirty="0" smtClean="0">
                <a:hlinkClick r:id="rId3"/>
              </a:rPr>
              <a:t/>
            </a:r>
            <a:br>
              <a:rPr lang="da-DK" sz="2000" b="1" u="sng" dirty="0" smtClean="0">
                <a:hlinkClick r:id="rId3"/>
              </a:rPr>
            </a:br>
            <a:endParaRPr lang="da-DK" sz="1800" b="1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2040" y="2130639"/>
            <a:ext cx="2880320" cy="2570754"/>
          </a:xfrm>
          <a:prstGeom prst="rect">
            <a:avLst/>
          </a:prstGeom>
        </p:spPr>
      </p:pic>
      <p:pic>
        <p:nvPicPr>
          <p:cNvPr id="4" name="Billed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624" y="2130639"/>
            <a:ext cx="2859294" cy="2550790"/>
          </a:xfrm>
          <a:prstGeom prst="rect">
            <a:avLst/>
          </a:prstGeom>
        </p:spPr>
      </p:pic>
      <p:sp>
        <p:nvSpPr>
          <p:cNvPr id="27" name="Tekstboks 5"/>
          <p:cNvSpPr txBox="1"/>
          <p:nvPr/>
        </p:nvSpPr>
        <p:spPr>
          <a:xfrm>
            <a:off x="0" y="4760608"/>
            <a:ext cx="8712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dirty="0" smtClean="0"/>
              <a:t>FIG2 : The new </a:t>
            </a:r>
            <a:r>
              <a:rPr lang="da-DK" sz="1600" b="1" dirty="0" err="1" smtClean="0"/>
              <a:t>verification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schemes</a:t>
            </a:r>
            <a:r>
              <a:rPr lang="da-DK" sz="1600" b="1" dirty="0" smtClean="0"/>
              <a:t> operating on </a:t>
            </a:r>
            <a:r>
              <a:rPr lang="da-DK" sz="1600" b="1" dirty="0" err="1" smtClean="0"/>
              <a:t>entire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fields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are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socalled</a:t>
            </a:r>
            <a:r>
              <a:rPr lang="da-DK" sz="1600" b="1" dirty="0" smtClean="0"/>
              <a:t> </a:t>
            </a:r>
          </a:p>
          <a:p>
            <a:pPr algn="ctr"/>
            <a:endParaRPr lang="da-DK" sz="1600" b="1" dirty="0" smtClean="0"/>
          </a:p>
          <a:p>
            <a:pPr algn="ctr"/>
            <a:r>
              <a:rPr lang="da-DK" sz="2000" b="1" dirty="0" smtClean="0">
                <a:solidFill>
                  <a:srgbClr val="060680"/>
                </a:solidFill>
              </a:rPr>
              <a:t>` SPATIAL´ </a:t>
            </a:r>
            <a:r>
              <a:rPr lang="da-DK" sz="2000" b="1" dirty="0" err="1" smtClean="0">
                <a:solidFill>
                  <a:srgbClr val="060680"/>
                </a:solidFill>
              </a:rPr>
              <a:t>verifications</a:t>
            </a:r>
            <a:endParaRPr lang="da-DK" sz="2000" b="1" dirty="0" smtClean="0">
              <a:solidFill>
                <a:srgbClr val="060680"/>
              </a:solidFill>
            </a:endParaRPr>
          </a:p>
          <a:p>
            <a:pPr algn="ctr"/>
            <a:r>
              <a:rPr lang="da-DK" sz="2000" b="1" dirty="0" smtClean="0">
                <a:solidFill>
                  <a:srgbClr val="060680"/>
                </a:solidFill>
              </a:rPr>
              <a:t> </a:t>
            </a:r>
          </a:p>
          <a:p>
            <a:pPr algn="ctr"/>
            <a:r>
              <a:rPr lang="da-DK" sz="1600" b="1" dirty="0" smtClean="0"/>
              <a:t>The </a:t>
            </a:r>
            <a:r>
              <a:rPr lang="da-DK" sz="1600" b="1" dirty="0" err="1" smtClean="0"/>
              <a:t>precipitation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verification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mentioned</a:t>
            </a:r>
            <a:r>
              <a:rPr lang="da-DK" sz="1600" b="1" dirty="0" smtClean="0"/>
              <a:t> in </a:t>
            </a:r>
            <a:r>
              <a:rPr lang="da-DK" sz="1600" b="1" dirty="0" err="1" smtClean="0"/>
              <a:t>this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presentation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makes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use</a:t>
            </a:r>
            <a:r>
              <a:rPr lang="da-DK" sz="1600" b="1" dirty="0" smtClean="0"/>
              <a:t> of the </a:t>
            </a:r>
            <a:r>
              <a:rPr lang="da-DK" sz="1600" b="1" dirty="0" err="1" smtClean="0"/>
              <a:t>analyzed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precipiation</a:t>
            </a:r>
            <a:r>
              <a:rPr lang="da-DK" sz="1600" b="1" dirty="0" smtClean="0"/>
              <a:t> at DMI  </a:t>
            </a:r>
            <a:r>
              <a:rPr lang="da-DK" sz="1600" b="1" dirty="0" err="1" smtClean="0"/>
              <a:t>based</a:t>
            </a:r>
            <a:r>
              <a:rPr lang="da-DK" sz="1600" b="1" dirty="0" smtClean="0"/>
              <a:t> on DMI radar system and in </a:t>
            </a:r>
            <a:r>
              <a:rPr lang="da-DK" sz="1600" b="1" dirty="0" err="1" smtClean="0"/>
              <a:t>situ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ground</a:t>
            </a:r>
            <a:r>
              <a:rPr lang="da-DK" sz="1600" b="1" dirty="0" smtClean="0"/>
              <a:t> observations in Denmark . In </a:t>
            </a:r>
            <a:r>
              <a:rPr lang="da-DK" sz="1600" b="1" dirty="0" err="1" smtClean="0"/>
              <a:t>this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way</a:t>
            </a:r>
            <a:r>
              <a:rPr lang="da-DK" sz="1600" b="1" dirty="0" smtClean="0"/>
              <a:t> the </a:t>
            </a:r>
            <a:r>
              <a:rPr lang="da-DK" sz="1600" b="1" dirty="0" err="1" smtClean="0"/>
              <a:t>analysis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becomes</a:t>
            </a:r>
            <a:r>
              <a:rPr lang="da-DK" sz="1600" b="1" dirty="0" smtClean="0"/>
              <a:t> independent from the NWP model.   </a:t>
            </a:r>
            <a:endParaRPr lang="da-DK" sz="1600" b="1" dirty="0"/>
          </a:p>
        </p:txBody>
      </p:sp>
    </p:spTree>
    <p:extLst>
      <p:ext uri="{BB962C8B-B14F-4D97-AF65-F5344CB8AC3E}">
        <p14:creationId xmlns:p14="http://schemas.microsoft.com/office/powerpoint/2010/main" val="214570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275693" cy="576065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how  ? </a:t>
            </a:r>
            <a:r>
              <a:rPr lang="da-DK" sz="2000" b="1" u="sng" dirty="0" smtClean="0">
                <a:hlinkClick r:id="rId2"/>
              </a:rPr>
              <a:t/>
            </a:r>
            <a:br>
              <a:rPr lang="da-DK" sz="2000" b="1" u="sng" dirty="0" smtClean="0">
                <a:hlinkClick r:id="rId2"/>
              </a:rPr>
            </a:br>
            <a:endParaRPr lang="da-DK" sz="18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96396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kstfelt 7"/>
          <p:cNvSpPr txBox="1"/>
          <p:nvPr/>
        </p:nvSpPr>
        <p:spPr>
          <a:xfrm>
            <a:off x="683568" y="1196752"/>
            <a:ext cx="7992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 smtClean="0"/>
          </a:p>
          <a:p>
            <a:r>
              <a:rPr lang="da-DK" sz="2400" b="1" dirty="0" smtClean="0"/>
              <a:t>An </a:t>
            </a:r>
            <a:r>
              <a:rPr lang="da-DK" sz="2400" b="1" dirty="0" err="1" smtClean="0"/>
              <a:t>additional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challenge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occurs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when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making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verification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schemes</a:t>
            </a:r>
            <a:r>
              <a:rPr lang="da-DK" sz="2400" b="1" dirty="0" smtClean="0"/>
              <a:t> for NWP: </a:t>
            </a:r>
          </a:p>
          <a:p>
            <a:endParaRPr lang="da-DK" sz="2400" b="1" dirty="0" smtClean="0"/>
          </a:p>
          <a:p>
            <a:r>
              <a:rPr lang="da-DK" sz="2400" b="1" dirty="0" smtClean="0">
                <a:solidFill>
                  <a:srgbClr val="002060"/>
                </a:solidFill>
              </a:rPr>
              <a:t> (2)  </a:t>
            </a:r>
            <a:r>
              <a:rPr lang="da-DK" sz="2400" b="1" dirty="0" err="1" smtClean="0">
                <a:solidFill>
                  <a:srgbClr val="002060"/>
                </a:solidFill>
              </a:rPr>
              <a:t>Does</a:t>
            </a:r>
            <a:r>
              <a:rPr lang="da-DK" sz="2400" b="1" dirty="0" smtClean="0">
                <a:solidFill>
                  <a:srgbClr val="002060"/>
                </a:solidFill>
              </a:rPr>
              <a:t> the </a:t>
            </a:r>
            <a:r>
              <a:rPr lang="da-DK" sz="2400" b="1" dirty="0" err="1" smtClean="0">
                <a:solidFill>
                  <a:srgbClr val="002060"/>
                </a:solidFill>
              </a:rPr>
              <a:t>verification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take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into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account</a:t>
            </a:r>
            <a:r>
              <a:rPr lang="da-DK" sz="2400" b="1" dirty="0" smtClean="0">
                <a:solidFill>
                  <a:srgbClr val="002060"/>
                </a:solidFill>
              </a:rPr>
              <a:t> the </a:t>
            </a:r>
            <a:r>
              <a:rPr lang="da-DK" sz="2400" b="1" dirty="0" err="1" smtClean="0">
                <a:solidFill>
                  <a:srgbClr val="002060"/>
                </a:solidFill>
              </a:rPr>
              <a:t>scales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that</a:t>
            </a:r>
            <a:r>
              <a:rPr lang="da-DK" sz="2400" b="1" dirty="0" smtClean="0">
                <a:solidFill>
                  <a:srgbClr val="002060"/>
                </a:solidFill>
              </a:rPr>
              <a:t> the model </a:t>
            </a:r>
            <a:r>
              <a:rPr lang="da-DK" sz="2400" b="1" dirty="0" err="1" smtClean="0">
                <a:solidFill>
                  <a:srgbClr val="002060"/>
                </a:solidFill>
              </a:rPr>
              <a:t>can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predict</a:t>
            </a:r>
            <a:r>
              <a:rPr lang="da-DK" sz="2400" b="1" dirty="0" smtClean="0">
                <a:solidFill>
                  <a:srgbClr val="002060"/>
                </a:solidFill>
              </a:rPr>
              <a:t> (</a:t>
            </a:r>
            <a:r>
              <a:rPr lang="da-DK" sz="2400" b="1" dirty="0" err="1" smtClean="0">
                <a:solidFill>
                  <a:srgbClr val="002060"/>
                </a:solidFill>
              </a:rPr>
              <a:t>resolve</a:t>
            </a:r>
            <a:r>
              <a:rPr lang="da-DK" sz="2400" b="1" dirty="0" smtClean="0">
                <a:solidFill>
                  <a:srgbClr val="002060"/>
                </a:solidFill>
              </a:rPr>
              <a:t>) ? </a:t>
            </a:r>
            <a:r>
              <a:rPr lang="da-DK" sz="2400" b="1" dirty="0" smtClean="0"/>
              <a:t>,</a:t>
            </a:r>
          </a:p>
          <a:p>
            <a:endParaRPr lang="da-DK" sz="2400" b="1" dirty="0"/>
          </a:p>
          <a:p>
            <a:r>
              <a:rPr lang="da-DK" sz="2400" b="1" dirty="0" smtClean="0"/>
              <a:t> </a:t>
            </a:r>
            <a:r>
              <a:rPr lang="da-DK" sz="2400" b="1" dirty="0" err="1" smtClean="0"/>
              <a:t>e.g</a:t>
            </a:r>
            <a:r>
              <a:rPr lang="da-DK" sz="2400" b="1" dirty="0" smtClean="0"/>
              <a:t>. </a:t>
            </a:r>
            <a:r>
              <a:rPr lang="da-DK" sz="2400" b="1" dirty="0" err="1" smtClean="0"/>
              <a:t>verifying</a:t>
            </a:r>
            <a:r>
              <a:rPr lang="da-DK" sz="2400" b="1" dirty="0" smtClean="0"/>
              <a:t> models on the </a:t>
            </a:r>
            <a:r>
              <a:rPr lang="da-DK" sz="2400" b="1" dirty="0" err="1" smtClean="0"/>
              <a:t>level</a:t>
            </a:r>
            <a:r>
              <a:rPr lang="da-DK" sz="2400" b="1" dirty="0" smtClean="0"/>
              <a:t> of single </a:t>
            </a:r>
            <a:r>
              <a:rPr lang="da-DK" sz="2400" b="1" dirty="0" err="1" smtClean="0"/>
              <a:t>grid</a:t>
            </a:r>
            <a:r>
              <a:rPr lang="da-DK" sz="2400" b="1" dirty="0" smtClean="0"/>
              <a:t> points is </a:t>
            </a:r>
            <a:r>
              <a:rPr lang="da-DK" sz="2400" b="1" dirty="0" err="1" smtClean="0"/>
              <a:t>problematic</a:t>
            </a:r>
            <a:r>
              <a:rPr lang="da-DK" sz="2400" b="1" dirty="0" smtClean="0"/>
              <a:t> and </a:t>
            </a:r>
            <a:r>
              <a:rPr lang="da-DK" sz="2400" b="1" dirty="0" err="1" smtClean="0"/>
              <a:t>does</a:t>
            </a:r>
            <a:r>
              <a:rPr lang="da-DK" sz="2400" b="1" dirty="0" smtClean="0"/>
              <a:t> not provide </a:t>
            </a:r>
            <a:r>
              <a:rPr lang="da-DK" sz="2400" b="1" dirty="0" err="1" smtClean="0"/>
              <a:t>enough</a:t>
            </a:r>
            <a:r>
              <a:rPr lang="da-DK" sz="2400" b="1" dirty="0" smtClean="0"/>
              <a:t> information to the </a:t>
            </a:r>
            <a:r>
              <a:rPr lang="da-DK" sz="2400" b="1" dirty="0" err="1" smtClean="0"/>
              <a:t>users</a:t>
            </a:r>
            <a:r>
              <a:rPr lang="da-DK" sz="2400" b="1" dirty="0" smtClean="0"/>
              <a:t>. </a:t>
            </a:r>
          </a:p>
          <a:p>
            <a:endParaRPr lang="da-DK" sz="2400" b="1" dirty="0" smtClean="0"/>
          </a:p>
          <a:p>
            <a:r>
              <a:rPr lang="da-DK" sz="2400" b="1" dirty="0" smtClean="0"/>
              <a:t>Problem </a:t>
            </a:r>
            <a:r>
              <a:rPr lang="da-DK" sz="2400" b="1" dirty="0" err="1" smtClean="0"/>
              <a:t>seen</a:t>
            </a:r>
            <a:r>
              <a:rPr lang="da-DK" sz="2400" b="1" dirty="0" smtClean="0"/>
              <a:t> :  the </a:t>
            </a:r>
            <a:r>
              <a:rPr lang="da-DK" sz="2400" b="1" dirty="0" err="1" smtClean="0"/>
              <a:t>socalled</a:t>
            </a:r>
            <a:r>
              <a:rPr lang="da-DK" sz="2400" b="1" dirty="0" smtClean="0"/>
              <a:t>  `double </a:t>
            </a:r>
            <a:r>
              <a:rPr lang="da-DK" sz="2400" b="1" dirty="0" err="1" smtClean="0"/>
              <a:t>penalty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issue</a:t>
            </a:r>
            <a:r>
              <a:rPr lang="da-DK" sz="2400" b="1" dirty="0" smtClean="0"/>
              <a:t>´</a:t>
            </a:r>
            <a:endParaRPr lang="da-DK" sz="2400" b="1" dirty="0"/>
          </a:p>
          <a:p>
            <a:r>
              <a:rPr lang="da-DK" sz="2400" b="1" dirty="0" smtClean="0"/>
              <a:t> </a:t>
            </a:r>
            <a:endParaRPr lang="da-DK" sz="200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030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logo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648"/>
            <a:ext cx="721506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cxnSp>
        <p:nvCxnSpPr>
          <p:cNvPr id="4" name="Lige pilforbindelse 3"/>
          <p:cNvCxnSpPr/>
          <p:nvPr/>
        </p:nvCxnSpPr>
        <p:spPr>
          <a:xfrm>
            <a:off x="1619672" y="5517232"/>
            <a:ext cx="518457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pilforbindelse 5"/>
          <p:cNvCxnSpPr/>
          <p:nvPr/>
        </p:nvCxnSpPr>
        <p:spPr>
          <a:xfrm flipV="1">
            <a:off x="1619672" y="1916832"/>
            <a:ext cx="0" cy="3600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forbindelse 9"/>
          <p:cNvCxnSpPr/>
          <p:nvPr/>
        </p:nvCxnSpPr>
        <p:spPr>
          <a:xfrm>
            <a:off x="1691680" y="3501008"/>
            <a:ext cx="2232248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/>
          <p:cNvCxnSpPr/>
          <p:nvPr/>
        </p:nvCxnSpPr>
        <p:spPr>
          <a:xfrm flipV="1">
            <a:off x="3851920" y="1916832"/>
            <a:ext cx="360040" cy="15841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/>
          <p:nvPr/>
        </p:nvCxnSpPr>
        <p:spPr>
          <a:xfrm>
            <a:off x="4211960" y="1988840"/>
            <a:ext cx="360040" cy="151216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/>
          <p:cNvCxnSpPr/>
          <p:nvPr/>
        </p:nvCxnSpPr>
        <p:spPr>
          <a:xfrm>
            <a:off x="4572000" y="3501008"/>
            <a:ext cx="208823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forbindelse 20"/>
          <p:cNvCxnSpPr/>
          <p:nvPr/>
        </p:nvCxnSpPr>
        <p:spPr>
          <a:xfrm>
            <a:off x="1619672" y="3573016"/>
            <a:ext cx="50405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forbindelse 22"/>
          <p:cNvCxnSpPr/>
          <p:nvPr/>
        </p:nvCxnSpPr>
        <p:spPr>
          <a:xfrm>
            <a:off x="1691680" y="3429000"/>
            <a:ext cx="288032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/>
          <p:cNvCxnSpPr/>
          <p:nvPr/>
        </p:nvCxnSpPr>
        <p:spPr>
          <a:xfrm flipV="1">
            <a:off x="4572000" y="1916832"/>
            <a:ext cx="360040" cy="151216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forbindelse 26"/>
          <p:cNvCxnSpPr/>
          <p:nvPr/>
        </p:nvCxnSpPr>
        <p:spPr>
          <a:xfrm>
            <a:off x="4932040" y="1988840"/>
            <a:ext cx="360040" cy="151216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28"/>
          <p:cNvCxnSpPr/>
          <p:nvPr/>
        </p:nvCxnSpPr>
        <p:spPr>
          <a:xfrm>
            <a:off x="5292080" y="3429000"/>
            <a:ext cx="1368152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boks 29"/>
          <p:cNvSpPr txBox="1"/>
          <p:nvPr/>
        </p:nvSpPr>
        <p:spPr>
          <a:xfrm>
            <a:off x="251520" y="1700808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err="1" smtClean="0"/>
              <a:t>Forecast</a:t>
            </a:r>
            <a:r>
              <a:rPr lang="da-DK" sz="1600" dirty="0" smtClean="0"/>
              <a:t> </a:t>
            </a:r>
          </a:p>
          <a:p>
            <a:r>
              <a:rPr lang="da-DK" sz="1600" dirty="0" smtClean="0"/>
              <a:t>F(x</a:t>
            </a:r>
            <a:r>
              <a:rPr lang="da-DK" sz="1200" dirty="0" smtClean="0"/>
              <a:t>)</a:t>
            </a:r>
            <a:endParaRPr lang="da-DK" sz="1200" dirty="0"/>
          </a:p>
        </p:txBody>
      </p:sp>
      <p:sp>
        <p:nvSpPr>
          <p:cNvPr id="1025" name="Tekstboks 1024"/>
          <p:cNvSpPr txBox="1"/>
          <p:nvPr/>
        </p:nvSpPr>
        <p:spPr>
          <a:xfrm>
            <a:off x="1979712" y="551723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Independent variable  X </a:t>
            </a:r>
            <a:endParaRPr lang="da-DK" dirty="0"/>
          </a:p>
        </p:txBody>
      </p:sp>
      <p:sp>
        <p:nvSpPr>
          <p:cNvPr id="1030" name="Tekstboks 1029"/>
          <p:cNvSpPr txBox="1"/>
          <p:nvPr/>
        </p:nvSpPr>
        <p:spPr>
          <a:xfrm>
            <a:off x="7092280" y="2060848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</p:txBody>
      </p:sp>
      <p:cxnSp>
        <p:nvCxnSpPr>
          <p:cNvPr id="42" name="Lige forbindelse 41"/>
          <p:cNvCxnSpPr/>
          <p:nvPr/>
        </p:nvCxnSpPr>
        <p:spPr>
          <a:xfrm>
            <a:off x="7452320" y="2420888"/>
            <a:ext cx="57606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Lige forbindelse 43"/>
          <p:cNvCxnSpPr/>
          <p:nvPr/>
        </p:nvCxnSpPr>
        <p:spPr>
          <a:xfrm>
            <a:off x="7380312" y="4005064"/>
            <a:ext cx="648072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Tekstboks 1036"/>
          <p:cNvSpPr txBox="1"/>
          <p:nvPr/>
        </p:nvSpPr>
        <p:spPr>
          <a:xfrm>
            <a:off x="1691680" y="4195790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 </a:t>
            </a:r>
            <a:r>
              <a:rPr lang="da-DK" sz="1600" b="1" dirty="0" smtClean="0">
                <a:solidFill>
                  <a:srgbClr val="008080"/>
                </a:solidFill>
              </a:rPr>
              <a:t>FC1 and FC2 have </a:t>
            </a:r>
            <a:r>
              <a:rPr lang="da-DK" sz="1600" b="1" dirty="0" err="1" smtClean="0">
                <a:solidFill>
                  <a:srgbClr val="008080"/>
                </a:solidFill>
              </a:rPr>
              <a:t>equal</a:t>
            </a:r>
            <a:r>
              <a:rPr lang="da-DK" sz="1600" b="1" dirty="0" smtClean="0">
                <a:solidFill>
                  <a:srgbClr val="008080"/>
                </a:solidFill>
              </a:rPr>
              <a:t> </a:t>
            </a:r>
          </a:p>
          <a:p>
            <a:r>
              <a:rPr lang="da-DK" sz="1600" b="1" dirty="0" smtClean="0">
                <a:solidFill>
                  <a:srgbClr val="008080"/>
                </a:solidFill>
              </a:rPr>
              <a:t> </a:t>
            </a:r>
            <a:r>
              <a:rPr lang="da-DK" sz="1600" b="1" dirty="0" err="1" smtClean="0">
                <a:solidFill>
                  <a:srgbClr val="008080"/>
                </a:solidFill>
              </a:rPr>
              <a:t>error</a:t>
            </a:r>
            <a:r>
              <a:rPr lang="da-DK" sz="1600" b="1" dirty="0" smtClean="0">
                <a:solidFill>
                  <a:srgbClr val="008080"/>
                </a:solidFill>
              </a:rPr>
              <a:t> over </a:t>
            </a:r>
            <a:r>
              <a:rPr lang="da-DK" sz="1600" b="1" dirty="0" err="1" smtClean="0">
                <a:solidFill>
                  <a:srgbClr val="008080"/>
                </a:solidFill>
              </a:rPr>
              <a:t>this</a:t>
            </a:r>
            <a:r>
              <a:rPr lang="da-DK" sz="1600" b="1" dirty="0" smtClean="0">
                <a:solidFill>
                  <a:srgbClr val="008080"/>
                </a:solidFill>
              </a:rPr>
              <a:t> part</a:t>
            </a:r>
            <a:endParaRPr lang="da-DK" sz="1600" b="1" dirty="0">
              <a:solidFill>
                <a:srgbClr val="008080"/>
              </a:solidFill>
            </a:endParaRPr>
          </a:p>
        </p:txBody>
      </p:sp>
      <p:cxnSp>
        <p:nvCxnSpPr>
          <p:cNvPr id="1039" name="Lige pilforbindelse 1038"/>
          <p:cNvCxnSpPr/>
          <p:nvPr/>
        </p:nvCxnSpPr>
        <p:spPr>
          <a:xfrm>
            <a:off x="1691680" y="4005064"/>
            <a:ext cx="2880320" cy="0"/>
          </a:xfrm>
          <a:prstGeom prst="straightConnector1">
            <a:avLst/>
          </a:prstGeom>
          <a:ln w="38100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" name="Tekstboks 1039"/>
          <p:cNvSpPr txBox="1"/>
          <p:nvPr/>
        </p:nvSpPr>
        <p:spPr>
          <a:xfrm>
            <a:off x="8100392" y="2204864"/>
            <a:ext cx="5760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OBS</a:t>
            </a:r>
          </a:p>
          <a:p>
            <a:endParaRPr lang="da-DK" dirty="0" smtClean="0"/>
          </a:p>
          <a:p>
            <a:r>
              <a:rPr lang="da-DK" dirty="0" smtClean="0"/>
              <a:t> FC1</a:t>
            </a:r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FC2</a:t>
            </a:r>
            <a:endParaRPr lang="da-DK" dirty="0"/>
          </a:p>
        </p:txBody>
      </p:sp>
      <p:cxnSp>
        <p:nvCxnSpPr>
          <p:cNvPr id="51" name="Lige forbindelse 50"/>
          <p:cNvCxnSpPr/>
          <p:nvPr/>
        </p:nvCxnSpPr>
        <p:spPr>
          <a:xfrm>
            <a:off x="7452320" y="3212976"/>
            <a:ext cx="57606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pilforbindelse 56"/>
          <p:cNvCxnSpPr/>
          <p:nvPr/>
        </p:nvCxnSpPr>
        <p:spPr>
          <a:xfrm>
            <a:off x="4499992" y="4005064"/>
            <a:ext cx="2160240" cy="0"/>
          </a:xfrm>
          <a:prstGeom prst="straightConnector1">
            <a:avLst/>
          </a:prstGeom>
          <a:ln w="38100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" name="Tekstboks 1047"/>
          <p:cNvSpPr txBox="1"/>
          <p:nvPr/>
        </p:nvSpPr>
        <p:spPr>
          <a:xfrm>
            <a:off x="4499992" y="4203123"/>
            <a:ext cx="32969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 smtClean="0">
                <a:solidFill>
                  <a:srgbClr val="008080"/>
                </a:solidFill>
              </a:rPr>
              <a:t>FC2 has </a:t>
            </a:r>
            <a:r>
              <a:rPr lang="da-DK" sz="1600" b="1" dirty="0" err="1" smtClean="0">
                <a:solidFill>
                  <a:srgbClr val="008080"/>
                </a:solidFill>
              </a:rPr>
              <a:t>larger</a:t>
            </a:r>
            <a:r>
              <a:rPr lang="da-DK" sz="1600" b="1" dirty="0" smtClean="0">
                <a:solidFill>
                  <a:srgbClr val="008080"/>
                </a:solidFill>
              </a:rPr>
              <a:t> </a:t>
            </a:r>
            <a:r>
              <a:rPr lang="da-DK" sz="1600" b="1" dirty="0" err="1" smtClean="0">
                <a:solidFill>
                  <a:srgbClr val="008080"/>
                </a:solidFill>
              </a:rPr>
              <a:t>error</a:t>
            </a:r>
            <a:r>
              <a:rPr lang="da-DK" sz="1600" b="1" dirty="0" smtClean="0">
                <a:solidFill>
                  <a:srgbClr val="008080"/>
                </a:solidFill>
              </a:rPr>
              <a:t> over </a:t>
            </a:r>
          </a:p>
          <a:p>
            <a:r>
              <a:rPr lang="da-DK" sz="1600" b="1" dirty="0" err="1" smtClean="0">
                <a:solidFill>
                  <a:srgbClr val="008080"/>
                </a:solidFill>
              </a:rPr>
              <a:t>this</a:t>
            </a:r>
            <a:r>
              <a:rPr lang="da-DK" sz="1600" b="1" dirty="0" smtClean="0">
                <a:solidFill>
                  <a:srgbClr val="008080"/>
                </a:solidFill>
              </a:rPr>
              <a:t> part, ”double </a:t>
            </a:r>
            <a:r>
              <a:rPr lang="da-DK" sz="1600" b="1" dirty="0" err="1" smtClean="0">
                <a:solidFill>
                  <a:srgbClr val="008080"/>
                </a:solidFill>
              </a:rPr>
              <a:t>penalty</a:t>
            </a:r>
            <a:r>
              <a:rPr lang="da-DK" sz="1600" b="1" dirty="0" smtClean="0">
                <a:solidFill>
                  <a:srgbClr val="008080"/>
                </a:solidFill>
              </a:rPr>
              <a:t>”</a:t>
            </a:r>
          </a:p>
          <a:p>
            <a:r>
              <a:rPr lang="da-DK" sz="1600" b="1" dirty="0" err="1">
                <a:solidFill>
                  <a:srgbClr val="008080"/>
                </a:solidFill>
              </a:rPr>
              <a:t>c</a:t>
            </a:r>
            <a:r>
              <a:rPr lang="da-DK" sz="1600" b="1" dirty="0" err="1" smtClean="0">
                <a:solidFill>
                  <a:srgbClr val="008080"/>
                </a:solidFill>
              </a:rPr>
              <a:t>aused</a:t>
            </a:r>
            <a:r>
              <a:rPr lang="da-DK" sz="1600" b="1" dirty="0" smtClean="0">
                <a:solidFill>
                  <a:srgbClr val="008080"/>
                </a:solidFill>
              </a:rPr>
              <a:t> by </a:t>
            </a:r>
            <a:r>
              <a:rPr lang="da-DK" sz="1600" b="1" dirty="0" err="1" smtClean="0">
                <a:solidFill>
                  <a:srgbClr val="008080"/>
                </a:solidFill>
              </a:rPr>
              <a:t>phase</a:t>
            </a:r>
            <a:r>
              <a:rPr lang="da-DK" sz="1600" b="1" dirty="0" smtClean="0">
                <a:solidFill>
                  <a:srgbClr val="008080"/>
                </a:solidFill>
              </a:rPr>
              <a:t> </a:t>
            </a:r>
            <a:r>
              <a:rPr lang="da-DK" sz="1600" b="1" dirty="0" err="1" smtClean="0">
                <a:solidFill>
                  <a:srgbClr val="008080"/>
                </a:solidFill>
              </a:rPr>
              <a:t>error</a:t>
            </a:r>
            <a:r>
              <a:rPr lang="da-DK" sz="1600" b="1" dirty="0" smtClean="0">
                <a:solidFill>
                  <a:srgbClr val="008080"/>
                </a:solidFill>
              </a:rPr>
              <a:t>, </a:t>
            </a:r>
          </a:p>
          <a:p>
            <a:r>
              <a:rPr lang="da-DK" sz="1600" b="1" dirty="0" smtClean="0">
                <a:solidFill>
                  <a:srgbClr val="008080"/>
                </a:solidFill>
              </a:rPr>
              <a:t>but </a:t>
            </a:r>
            <a:r>
              <a:rPr lang="da-DK" sz="1600" b="1" dirty="0" err="1" smtClean="0">
                <a:solidFill>
                  <a:srgbClr val="008080"/>
                </a:solidFill>
              </a:rPr>
              <a:t>Amlipude</a:t>
            </a:r>
            <a:r>
              <a:rPr lang="da-DK" sz="1600" b="1" dirty="0" smtClean="0">
                <a:solidFill>
                  <a:srgbClr val="008080"/>
                </a:solidFill>
              </a:rPr>
              <a:t> of </a:t>
            </a:r>
            <a:r>
              <a:rPr lang="da-DK" sz="1600" b="1" dirty="0" err="1" smtClean="0">
                <a:solidFill>
                  <a:srgbClr val="008080"/>
                </a:solidFill>
              </a:rPr>
              <a:t>extreme</a:t>
            </a:r>
            <a:endParaRPr lang="da-DK" sz="1600" b="1" dirty="0" smtClean="0">
              <a:solidFill>
                <a:srgbClr val="008080"/>
              </a:solidFill>
            </a:endParaRPr>
          </a:p>
          <a:p>
            <a:r>
              <a:rPr lang="da-DK" sz="1600" b="1" dirty="0" smtClean="0">
                <a:solidFill>
                  <a:srgbClr val="008080"/>
                </a:solidFill>
              </a:rPr>
              <a:t> is </a:t>
            </a:r>
            <a:r>
              <a:rPr lang="da-DK" sz="1600" b="1" dirty="0" err="1" smtClean="0">
                <a:solidFill>
                  <a:srgbClr val="008080"/>
                </a:solidFill>
              </a:rPr>
              <a:t>correct</a:t>
            </a:r>
            <a:endParaRPr lang="da-DK" sz="1600" b="1" dirty="0">
              <a:solidFill>
                <a:srgbClr val="008080"/>
              </a:solidFill>
            </a:endParaRPr>
          </a:p>
        </p:txBody>
      </p:sp>
      <p:sp>
        <p:nvSpPr>
          <p:cNvPr id="2" name="Tekstfelt 1"/>
          <p:cNvSpPr txBox="1"/>
          <p:nvPr/>
        </p:nvSpPr>
        <p:spPr>
          <a:xfrm>
            <a:off x="1223628" y="308230"/>
            <a:ext cx="59046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`</a:t>
            </a:r>
            <a:r>
              <a:rPr lang="da-DK" b="1" dirty="0" smtClean="0"/>
              <a:t>Double </a:t>
            </a:r>
            <a:r>
              <a:rPr lang="da-DK" b="1" dirty="0" err="1" smtClean="0"/>
              <a:t>penalty</a:t>
            </a:r>
            <a:r>
              <a:rPr lang="da-DK" b="1" dirty="0" smtClean="0"/>
              <a:t>´  </a:t>
            </a:r>
          </a:p>
          <a:p>
            <a:pPr algn="ctr"/>
            <a:r>
              <a:rPr lang="da-DK" b="1" dirty="0" err="1" smtClean="0">
                <a:solidFill>
                  <a:srgbClr val="008080"/>
                </a:solidFill>
              </a:rPr>
              <a:t>needs</a:t>
            </a:r>
            <a:r>
              <a:rPr lang="da-DK" b="1" dirty="0" smtClean="0">
                <a:solidFill>
                  <a:srgbClr val="008080"/>
                </a:solidFill>
              </a:rPr>
              <a:t> to </a:t>
            </a:r>
            <a:r>
              <a:rPr lang="da-DK" b="1" dirty="0" err="1" smtClean="0">
                <a:solidFill>
                  <a:srgbClr val="008080"/>
                </a:solidFill>
              </a:rPr>
              <a:t>be</a:t>
            </a:r>
            <a:r>
              <a:rPr lang="da-DK" b="1" dirty="0" smtClean="0">
                <a:solidFill>
                  <a:srgbClr val="008080"/>
                </a:solidFill>
              </a:rPr>
              <a:t> </a:t>
            </a:r>
            <a:r>
              <a:rPr lang="da-DK" b="1" dirty="0" err="1" smtClean="0">
                <a:solidFill>
                  <a:srgbClr val="008080"/>
                </a:solidFill>
              </a:rPr>
              <a:t>accounted</a:t>
            </a:r>
            <a:r>
              <a:rPr lang="da-DK" b="1" dirty="0" smtClean="0">
                <a:solidFill>
                  <a:srgbClr val="008080"/>
                </a:solidFill>
              </a:rPr>
              <a:t> for</a:t>
            </a:r>
          </a:p>
          <a:p>
            <a:pPr algn="ctr"/>
            <a:r>
              <a:rPr lang="da-DK" b="1" dirty="0">
                <a:solidFill>
                  <a:srgbClr val="008080"/>
                </a:solidFill>
              </a:rPr>
              <a:t>t</a:t>
            </a:r>
            <a:r>
              <a:rPr lang="da-DK" b="1" dirty="0" smtClean="0">
                <a:solidFill>
                  <a:srgbClr val="008080"/>
                </a:solidFill>
              </a:rPr>
              <a:t>o give a fair  </a:t>
            </a:r>
            <a:r>
              <a:rPr lang="da-DK" b="1" dirty="0" err="1" smtClean="0">
                <a:solidFill>
                  <a:srgbClr val="008080"/>
                </a:solidFill>
              </a:rPr>
              <a:t>picture</a:t>
            </a:r>
            <a:r>
              <a:rPr lang="da-DK" b="1" dirty="0" smtClean="0">
                <a:solidFill>
                  <a:srgbClr val="008080"/>
                </a:solidFill>
              </a:rPr>
              <a:t> of </a:t>
            </a:r>
            <a:r>
              <a:rPr lang="da-DK" b="1" dirty="0" err="1" smtClean="0">
                <a:solidFill>
                  <a:srgbClr val="008080"/>
                </a:solidFill>
              </a:rPr>
              <a:t>capability</a:t>
            </a:r>
            <a:r>
              <a:rPr lang="da-DK" b="1" dirty="0" smtClean="0">
                <a:solidFill>
                  <a:srgbClr val="008080"/>
                </a:solidFill>
              </a:rPr>
              <a:t> of a fine </a:t>
            </a:r>
            <a:r>
              <a:rPr lang="da-DK" b="1" dirty="0" err="1" smtClean="0">
                <a:solidFill>
                  <a:srgbClr val="008080"/>
                </a:solidFill>
              </a:rPr>
              <a:t>scale</a:t>
            </a:r>
            <a:r>
              <a:rPr lang="da-DK" b="1" dirty="0" smtClean="0">
                <a:solidFill>
                  <a:srgbClr val="008080"/>
                </a:solidFill>
              </a:rPr>
              <a:t> model:  </a:t>
            </a:r>
          </a:p>
          <a:p>
            <a:pPr algn="ctr"/>
            <a:r>
              <a:rPr lang="da-DK" b="1" dirty="0" smtClean="0">
                <a:solidFill>
                  <a:srgbClr val="008080"/>
                </a:solidFill>
              </a:rPr>
              <a:t> </a:t>
            </a:r>
            <a:r>
              <a:rPr lang="da-DK" b="1" dirty="0" err="1" smtClean="0">
                <a:solidFill>
                  <a:srgbClr val="008080"/>
                </a:solidFill>
              </a:rPr>
              <a:t>That</a:t>
            </a:r>
            <a:r>
              <a:rPr lang="da-DK" b="1" dirty="0" smtClean="0">
                <a:solidFill>
                  <a:srgbClr val="008080"/>
                </a:solidFill>
              </a:rPr>
              <a:t> is :  a </a:t>
            </a:r>
            <a:r>
              <a:rPr lang="da-DK" b="1" dirty="0" err="1" smtClean="0">
                <a:solidFill>
                  <a:srgbClr val="008080"/>
                </a:solidFill>
              </a:rPr>
              <a:t>neighborhood</a:t>
            </a:r>
            <a:r>
              <a:rPr lang="da-DK" b="1" dirty="0" smtClean="0">
                <a:solidFill>
                  <a:srgbClr val="008080"/>
                </a:solidFill>
              </a:rPr>
              <a:t> </a:t>
            </a:r>
            <a:r>
              <a:rPr lang="da-DK" b="1" dirty="0" err="1" smtClean="0">
                <a:solidFill>
                  <a:srgbClr val="008080"/>
                </a:solidFill>
              </a:rPr>
              <a:t>treatment</a:t>
            </a:r>
            <a:r>
              <a:rPr lang="da-DK" b="1" dirty="0" smtClean="0">
                <a:solidFill>
                  <a:srgbClr val="008080"/>
                </a:solidFill>
              </a:rPr>
              <a:t> is </a:t>
            </a:r>
            <a:r>
              <a:rPr lang="da-DK" b="1" dirty="0" err="1" smtClean="0">
                <a:solidFill>
                  <a:srgbClr val="008080"/>
                </a:solidFill>
              </a:rPr>
              <a:t>needed</a:t>
            </a:r>
            <a:endParaRPr lang="da-DK" b="1" dirty="0" smtClean="0">
              <a:solidFill>
                <a:srgbClr val="008080"/>
              </a:solidFill>
            </a:endParaRPr>
          </a:p>
          <a:p>
            <a:endParaRPr lang="da-DK" dirty="0"/>
          </a:p>
        </p:txBody>
      </p:sp>
      <p:sp>
        <p:nvSpPr>
          <p:cNvPr id="3" name="Tekstfelt 2"/>
          <p:cNvSpPr txBox="1"/>
          <p:nvPr/>
        </p:nvSpPr>
        <p:spPr>
          <a:xfrm>
            <a:off x="1223628" y="6021288"/>
            <a:ext cx="5724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     </a:t>
            </a:r>
            <a:r>
              <a:rPr lang="da-DK" b="1" dirty="0" smtClean="0"/>
              <a:t>FIG.3 </a:t>
            </a:r>
          </a:p>
          <a:p>
            <a:r>
              <a:rPr lang="da-DK" dirty="0"/>
              <a:t> </a:t>
            </a:r>
            <a:r>
              <a:rPr lang="da-DK" dirty="0" smtClean="0"/>
              <a:t>    ( </a:t>
            </a:r>
            <a:r>
              <a:rPr lang="da-DK" b="1" dirty="0" smtClean="0">
                <a:solidFill>
                  <a:srgbClr val="008080"/>
                </a:solidFill>
              </a:rPr>
              <a:t>Using an ensemble of </a:t>
            </a:r>
            <a:r>
              <a:rPr lang="da-DK" b="1" dirty="0" err="1" smtClean="0">
                <a:solidFill>
                  <a:srgbClr val="008080"/>
                </a:solidFill>
              </a:rPr>
              <a:t>forecasts</a:t>
            </a:r>
            <a:r>
              <a:rPr lang="da-DK" b="1" dirty="0" smtClean="0">
                <a:solidFill>
                  <a:srgbClr val="008080"/>
                </a:solidFill>
              </a:rPr>
              <a:t> </a:t>
            </a:r>
            <a:r>
              <a:rPr lang="da-DK" b="1" dirty="0" err="1" smtClean="0">
                <a:solidFill>
                  <a:srgbClr val="008080"/>
                </a:solidFill>
              </a:rPr>
              <a:t>may</a:t>
            </a:r>
            <a:r>
              <a:rPr lang="da-DK" b="1" dirty="0" smtClean="0">
                <a:solidFill>
                  <a:srgbClr val="008080"/>
                </a:solidFill>
              </a:rPr>
              <a:t> </a:t>
            </a:r>
            <a:r>
              <a:rPr lang="da-DK" b="1" dirty="0" err="1" smtClean="0">
                <a:solidFill>
                  <a:srgbClr val="008080"/>
                </a:solidFill>
              </a:rPr>
              <a:t>reduce</a:t>
            </a:r>
            <a:r>
              <a:rPr lang="da-DK" b="1" dirty="0" smtClean="0">
                <a:solidFill>
                  <a:srgbClr val="008080"/>
                </a:solidFill>
              </a:rPr>
              <a:t> </a:t>
            </a:r>
            <a:r>
              <a:rPr lang="da-DK" b="1" dirty="0" err="1" smtClean="0">
                <a:solidFill>
                  <a:srgbClr val="008080"/>
                </a:solidFill>
              </a:rPr>
              <a:t>this</a:t>
            </a:r>
            <a:r>
              <a:rPr lang="da-DK" b="1" dirty="0" smtClean="0">
                <a:solidFill>
                  <a:srgbClr val="008080"/>
                </a:solidFill>
              </a:rPr>
              <a:t> </a:t>
            </a:r>
            <a:r>
              <a:rPr lang="da-DK" b="1" dirty="0" err="1" smtClean="0">
                <a:solidFill>
                  <a:srgbClr val="008080"/>
                </a:solidFill>
              </a:rPr>
              <a:t>issue</a:t>
            </a:r>
            <a:r>
              <a:rPr lang="da-DK" b="1" dirty="0" smtClean="0">
                <a:solidFill>
                  <a:srgbClr val="008080"/>
                </a:solidFill>
              </a:rPr>
              <a:t> )</a:t>
            </a:r>
            <a:endParaRPr lang="da-DK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0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119452"/>
            <a:ext cx="8275693" cy="576065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</a:rPr>
              <a:t>Verfying</a:t>
            </a:r>
            <a:r>
              <a:rPr lang="en-US" sz="2000" b="1" dirty="0" smtClean="0">
                <a:solidFill>
                  <a:prstClr val="black"/>
                </a:solidFill>
              </a:rPr>
              <a:t> NWP :   how  ? </a:t>
            </a:r>
            <a:r>
              <a:rPr lang="da-DK" sz="2000" b="1" u="sng" dirty="0" smtClean="0">
                <a:hlinkClick r:id="rId2"/>
              </a:rPr>
              <a:t/>
            </a:r>
            <a:br>
              <a:rPr lang="da-DK" sz="2000" b="1" u="sng" dirty="0" smtClean="0">
                <a:hlinkClick r:id="rId2"/>
              </a:rPr>
            </a:br>
            <a:endParaRPr lang="da-DK" sz="1800" b="1" dirty="0"/>
          </a:p>
        </p:txBody>
      </p:sp>
      <p:pic>
        <p:nvPicPr>
          <p:cNvPr id="6" name="Picture 3" descr="logo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96396"/>
            <a:ext cx="462961" cy="50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kstfelt 7"/>
          <p:cNvSpPr txBox="1"/>
          <p:nvPr/>
        </p:nvSpPr>
        <p:spPr>
          <a:xfrm>
            <a:off x="827584" y="604647"/>
            <a:ext cx="74168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2000" b="1" dirty="0" smtClean="0"/>
          </a:p>
          <a:p>
            <a:r>
              <a:rPr lang="da-DK" sz="2400" b="1" dirty="0" smtClean="0">
                <a:solidFill>
                  <a:srgbClr val="002060"/>
                </a:solidFill>
              </a:rPr>
              <a:t>3)  Will the </a:t>
            </a:r>
            <a:r>
              <a:rPr lang="da-DK" sz="2400" b="1" dirty="0" err="1" smtClean="0">
                <a:solidFill>
                  <a:srgbClr val="002060"/>
                </a:solidFill>
              </a:rPr>
              <a:t>scheme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sometimes</a:t>
            </a:r>
            <a:r>
              <a:rPr lang="da-DK" sz="2400" b="1" dirty="0" smtClean="0">
                <a:solidFill>
                  <a:srgbClr val="002060"/>
                </a:solidFill>
              </a:rPr>
              <a:t> provide a </a:t>
            </a:r>
            <a:r>
              <a:rPr lang="da-DK" sz="2400" b="1" dirty="0" err="1" smtClean="0">
                <a:solidFill>
                  <a:srgbClr val="002060"/>
                </a:solidFill>
              </a:rPr>
              <a:t>high</a:t>
            </a:r>
            <a:r>
              <a:rPr lang="da-DK" sz="2400" b="1" dirty="0" smtClean="0">
                <a:solidFill>
                  <a:srgbClr val="002060"/>
                </a:solidFill>
              </a:rPr>
              <a:t> score </a:t>
            </a:r>
            <a:r>
              <a:rPr lang="da-DK" sz="2400" b="1" dirty="0" err="1" smtClean="0">
                <a:solidFill>
                  <a:srgbClr val="002060"/>
                </a:solidFill>
              </a:rPr>
              <a:t>even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though</a:t>
            </a:r>
            <a:r>
              <a:rPr lang="da-DK" sz="2400" b="1" dirty="0" smtClean="0">
                <a:solidFill>
                  <a:srgbClr val="002060"/>
                </a:solidFill>
              </a:rPr>
              <a:t> the </a:t>
            </a:r>
            <a:r>
              <a:rPr lang="da-DK" sz="2400" b="1" dirty="0" err="1" smtClean="0">
                <a:solidFill>
                  <a:srgbClr val="002060"/>
                </a:solidFill>
              </a:rPr>
              <a:t>forecast</a:t>
            </a:r>
            <a:r>
              <a:rPr lang="da-DK" sz="2400" b="1" dirty="0" smtClean="0">
                <a:solidFill>
                  <a:srgbClr val="002060"/>
                </a:solidFill>
              </a:rPr>
              <a:t> from </a:t>
            </a:r>
            <a:r>
              <a:rPr lang="da-DK" sz="2400" b="1" dirty="0" err="1" smtClean="0">
                <a:solidFill>
                  <a:srgbClr val="002060"/>
                </a:solidFill>
              </a:rPr>
              <a:t>other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considerations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are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considered</a:t>
            </a:r>
            <a:r>
              <a:rPr lang="da-DK" sz="2400" b="1" dirty="0" smtClean="0">
                <a:solidFill>
                  <a:srgbClr val="002060"/>
                </a:solidFill>
              </a:rPr>
              <a:t> </a:t>
            </a:r>
            <a:r>
              <a:rPr lang="da-DK" sz="2400" b="1" dirty="0" err="1" smtClean="0">
                <a:solidFill>
                  <a:srgbClr val="002060"/>
                </a:solidFill>
              </a:rPr>
              <a:t>poor</a:t>
            </a:r>
            <a:r>
              <a:rPr lang="da-DK" sz="2400" b="1" dirty="0" smtClean="0">
                <a:solidFill>
                  <a:srgbClr val="002060"/>
                </a:solidFill>
              </a:rPr>
              <a:t>  ?   </a:t>
            </a:r>
          </a:p>
          <a:p>
            <a:endParaRPr lang="da-DK" sz="2400" b="1" dirty="0"/>
          </a:p>
          <a:p>
            <a:r>
              <a:rPr lang="da-DK" sz="2000" b="1" dirty="0" smtClean="0"/>
              <a:t> </a:t>
            </a:r>
            <a:r>
              <a:rPr lang="da-DK" sz="2400" b="1" dirty="0" smtClean="0"/>
              <a:t>` </a:t>
            </a:r>
            <a:r>
              <a:rPr lang="da-DK" sz="2400" b="1" dirty="0" err="1" smtClean="0"/>
              <a:t>hedging</a:t>
            </a:r>
            <a:r>
              <a:rPr lang="da-DK" sz="2400" b="1" dirty="0" smtClean="0"/>
              <a:t> ’:   </a:t>
            </a:r>
          </a:p>
          <a:p>
            <a:endParaRPr lang="da-DK" sz="2000" dirty="0" smtClean="0"/>
          </a:p>
          <a:p>
            <a:pPr algn="just"/>
            <a:r>
              <a:rPr lang="da-DK" sz="2000" b="1" u="sng" dirty="0" err="1" smtClean="0"/>
              <a:t>Example</a:t>
            </a:r>
            <a:r>
              <a:rPr lang="da-DK" sz="2000" b="1" u="sng" dirty="0" smtClean="0"/>
              <a:t> from </a:t>
            </a:r>
            <a:r>
              <a:rPr lang="da-DK" sz="2000" b="1" u="sng" dirty="0" err="1" smtClean="0"/>
              <a:t>forecasting</a:t>
            </a:r>
            <a:r>
              <a:rPr lang="da-DK" sz="2000" b="1" u="sng" dirty="0" smtClean="0"/>
              <a:t>:</a:t>
            </a:r>
            <a:r>
              <a:rPr lang="da-DK" sz="2000" b="1" dirty="0" smtClean="0"/>
              <a:t>  </a:t>
            </a:r>
            <a:r>
              <a:rPr lang="da-DK" sz="2000" b="1" dirty="0"/>
              <a:t>F</a:t>
            </a:r>
            <a:r>
              <a:rPr lang="da-DK" sz="2000" b="1" dirty="0" smtClean="0"/>
              <a:t>orecasters </a:t>
            </a:r>
            <a:r>
              <a:rPr lang="da-DK" sz="2000" b="1" dirty="0" err="1" smtClean="0"/>
              <a:t>may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choose</a:t>
            </a:r>
            <a:r>
              <a:rPr lang="da-DK" sz="2000" b="1" dirty="0" smtClean="0"/>
              <a:t> to </a:t>
            </a:r>
            <a:r>
              <a:rPr lang="da-DK" sz="2000" b="1" dirty="0" err="1" smtClean="0"/>
              <a:t>avoid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predicting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extremes</a:t>
            </a:r>
            <a:r>
              <a:rPr lang="da-DK" sz="2000" b="1" dirty="0" smtClean="0"/>
              <a:t>  in </a:t>
            </a:r>
            <a:r>
              <a:rPr lang="da-DK" sz="2000" b="1" dirty="0" err="1" smtClean="0"/>
              <a:t>order</a:t>
            </a:r>
            <a:r>
              <a:rPr lang="da-DK" sz="2000" b="1" dirty="0" smtClean="0"/>
              <a:t> to </a:t>
            </a:r>
            <a:r>
              <a:rPr lang="da-DK" sz="2000" b="1" dirty="0" err="1" smtClean="0"/>
              <a:t>avoid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making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big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failures</a:t>
            </a:r>
            <a:r>
              <a:rPr lang="da-DK" sz="2000" b="1" dirty="0"/>
              <a:t> </a:t>
            </a:r>
            <a:r>
              <a:rPr lang="da-DK" sz="2000" b="1" dirty="0" err="1" smtClean="0"/>
              <a:t>which</a:t>
            </a:r>
            <a:r>
              <a:rPr lang="da-DK" sz="2000" b="1" dirty="0" smtClean="0"/>
              <a:t> is </a:t>
            </a:r>
            <a:r>
              <a:rPr lang="da-DK" sz="2000" b="1" dirty="0" err="1" smtClean="0"/>
              <a:t>understandable</a:t>
            </a:r>
            <a:r>
              <a:rPr lang="da-DK" sz="2000" b="1" dirty="0" smtClean="0"/>
              <a:t>.  This </a:t>
            </a:r>
            <a:r>
              <a:rPr lang="da-DK" sz="2000" b="1" dirty="0" err="1" smtClean="0"/>
              <a:t>issue</a:t>
            </a:r>
            <a:r>
              <a:rPr lang="da-DK" sz="2000" b="1" dirty="0" smtClean="0"/>
              <a:t> is </a:t>
            </a:r>
            <a:r>
              <a:rPr lang="da-DK" sz="2000" b="1" dirty="0" err="1" smtClean="0"/>
              <a:t>called</a:t>
            </a:r>
            <a:r>
              <a:rPr lang="da-DK" sz="2000" b="1" dirty="0" smtClean="0"/>
              <a:t> `</a:t>
            </a:r>
            <a:r>
              <a:rPr lang="da-DK" sz="2000" b="1" dirty="0" err="1" smtClean="0"/>
              <a:t>hedging</a:t>
            </a:r>
            <a:r>
              <a:rPr lang="da-DK" sz="2000" b="1" dirty="0"/>
              <a:t>´</a:t>
            </a:r>
            <a:r>
              <a:rPr lang="da-DK" sz="2000" b="1" dirty="0" smtClean="0"/>
              <a:t>. </a:t>
            </a:r>
          </a:p>
          <a:p>
            <a:pPr algn="just"/>
            <a:r>
              <a:rPr lang="da-DK" sz="2000" b="1" dirty="0" smtClean="0"/>
              <a:t>(</a:t>
            </a:r>
            <a:r>
              <a:rPr lang="da-DK" sz="2000" b="1" dirty="0" err="1" smtClean="0"/>
              <a:t>e.g</a:t>
            </a:r>
            <a:r>
              <a:rPr lang="da-DK" sz="2000" b="1" dirty="0"/>
              <a:t>. Murphy 1978, 1993 )</a:t>
            </a:r>
          </a:p>
          <a:p>
            <a:pPr algn="just"/>
            <a:endParaRPr lang="da-DK" sz="2000" dirty="0"/>
          </a:p>
          <a:p>
            <a:pPr algn="just"/>
            <a:r>
              <a:rPr lang="da-DK" sz="2000" b="1" dirty="0" smtClean="0"/>
              <a:t>A </a:t>
            </a:r>
            <a:r>
              <a:rPr lang="da-DK" sz="2000" b="1" u="sng" dirty="0" err="1" smtClean="0"/>
              <a:t>verification</a:t>
            </a:r>
            <a:r>
              <a:rPr lang="da-DK" sz="2000" b="1" u="sng" dirty="0" smtClean="0"/>
              <a:t> </a:t>
            </a:r>
            <a:r>
              <a:rPr lang="da-DK" sz="2000" b="1" u="sng" dirty="0" err="1" smtClean="0"/>
              <a:t>scheme</a:t>
            </a:r>
            <a:r>
              <a:rPr lang="da-DK" sz="2000" b="1" u="sng" dirty="0" smtClean="0"/>
              <a:t>  </a:t>
            </a:r>
            <a:r>
              <a:rPr lang="da-DK" sz="2000" b="1" dirty="0" err="1" smtClean="0"/>
              <a:t>however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should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try</a:t>
            </a:r>
            <a:r>
              <a:rPr lang="da-DK" sz="2000" b="1" dirty="0" smtClean="0"/>
              <a:t> to </a:t>
            </a:r>
            <a:r>
              <a:rPr lang="da-DK" sz="2000" b="1" dirty="0" err="1" smtClean="0"/>
              <a:t>avoid</a:t>
            </a:r>
            <a:r>
              <a:rPr lang="da-DK" sz="2000" b="1" dirty="0" smtClean="0"/>
              <a:t> `</a:t>
            </a:r>
            <a:r>
              <a:rPr lang="da-DK" sz="2000" b="1" dirty="0" err="1" smtClean="0"/>
              <a:t>hedging</a:t>
            </a:r>
            <a:r>
              <a:rPr lang="da-DK" sz="2000" b="1" dirty="0" smtClean="0"/>
              <a:t>´ in </a:t>
            </a:r>
            <a:r>
              <a:rPr lang="da-DK" sz="2000" b="1" dirty="0" err="1" smtClean="0"/>
              <a:t>order</a:t>
            </a:r>
            <a:r>
              <a:rPr lang="da-DK" sz="2000" b="1" dirty="0" smtClean="0"/>
              <a:t> to give a </a:t>
            </a:r>
            <a:r>
              <a:rPr lang="da-DK" sz="2000" b="1" dirty="0" err="1" smtClean="0"/>
              <a:t>realistic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picture</a:t>
            </a:r>
            <a:r>
              <a:rPr lang="da-DK" sz="2000" b="1" dirty="0" smtClean="0"/>
              <a:t> of model </a:t>
            </a:r>
            <a:r>
              <a:rPr lang="da-DK" sz="2000" b="1" dirty="0" err="1" smtClean="0"/>
              <a:t>quality</a:t>
            </a:r>
            <a:r>
              <a:rPr lang="da-DK" sz="2000" b="1" dirty="0" smtClean="0"/>
              <a:t>.  A </a:t>
            </a:r>
            <a:r>
              <a:rPr lang="da-DK" sz="2000" b="1" dirty="0" err="1" smtClean="0"/>
              <a:t>scheme</a:t>
            </a:r>
            <a:r>
              <a:rPr lang="da-DK" sz="2000" b="1" dirty="0"/>
              <a:t> </a:t>
            </a:r>
            <a:r>
              <a:rPr lang="da-DK" sz="2000" b="1" dirty="0" err="1" smtClean="0"/>
              <a:t>rewarding</a:t>
            </a:r>
            <a:r>
              <a:rPr lang="da-DK" sz="2000" b="1" dirty="0" smtClean="0"/>
              <a:t> the </a:t>
            </a:r>
            <a:r>
              <a:rPr lang="da-DK" sz="2000" b="1" dirty="0" err="1" smtClean="0"/>
              <a:t>prediction</a:t>
            </a:r>
            <a:r>
              <a:rPr lang="da-DK" sz="2000" b="1" dirty="0" smtClean="0"/>
              <a:t> of </a:t>
            </a:r>
            <a:r>
              <a:rPr lang="da-DK" sz="2000" b="1" dirty="0" err="1" smtClean="0"/>
              <a:t>extremes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seems</a:t>
            </a:r>
            <a:r>
              <a:rPr lang="da-DK" sz="2000" b="1" dirty="0" smtClean="0"/>
              <a:t> </a:t>
            </a:r>
            <a:r>
              <a:rPr lang="da-DK" sz="2000" b="1" dirty="0" err="1" smtClean="0"/>
              <a:t>desirable</a:t>
            </a:r>
            <a:r>
              <a:rPr lang="da-DK" sz="2000" b="1" dirty="0" smtClean="0"/>
              <a:t>. </a:t>
            </a:r>
            <a:endParaRPr lang="da-DK" sz="2000" b="1" dirty="0"/>
          </a:p>
          <a:p>
            <a:r>
              <a:rPr lang="da-DK" sz="2000" dirty="0" smtClean="0"/>
              <a:t>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2106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B0AED5DDBE394ABB7325B7469AF4EE" ma:contentTypeVersion="6" ma:contentTypeDescription="Create a new document." ma:contentTypeScope="" ma:versionID="d495f5b29322b9619765548c04267602">
  <xsd:schema xmlns:xsd="http://www.w3.org/2001/XMLSchema" xmlns:xs="http://www.w3.org/2001/XMLSchema" xmlns:p="http://schemas.microsoft.com/office/2006/metadata/properties" xmlns:ns2="8e2dde6c-aacb-4af1-b3c6-e33394bb37cc" xmlns:ns3="758c21ea-88d4-44d4-bfa6-4b838747c53c" targetNamespace="http://schemas.microsoft.com/office/2006/metadata/properties" ma:root="true" ma:fieldsID="24d886832941699b844781da2456e0cf" ns2:_="" ns3:_="">
    <xsd:import namespace="8e2dde6c-aacb-4af1-b3c6-e33394bb37cc"/>
    <xsd:import namespace="758c21ea-88d4-44d4-bfa6-4b838747c5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2dde6c-aacb-4af1-b3c6-e33394bb37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8c21ea-88d4-44d4-bfa6-4b838747c5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EA08F9-AB99-4F98-B786-232E826514B7}">
  <ds:schemaRefs>
    <ds:schemaRef ds:uri="8e2dde6c-aacb-4af1-b3c6-e33394bb37cc"/>
    <ds:schemaRef ds:uri="http://purl.org/dc/dcmitype/"/>
    <ds:schemaRef ds:uri="http://schemas.microsoft.com/office/infopath/2007/PartnerControls"/>
    <ds:schemaRef ds:uri="758c21ea-88d4-44d4-bfa6-4b838747c53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C75A5C3-64D0-42A2-A2A5-162DFECCE4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2dde6c-aacb-4af1-b3c6-e33394bb37cc"/>
    <ds:schemaRef ds:uri="758c21ea-88d4-44d4-bfa6-4b838747c5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BA9DA4-D4E6-41A8-8850-8519E1F7F8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4196</TotalTime>
  <Words>2761</Words>
  <Application>Microsoft Office PowerPoint</Application>
  <PresentationFormat>Skærmshow (4:3)</PresentationFormat>
  <Paragraphs>294</Paragraphs>
  <Slides>26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26</vt:i4>
      </vt:variant>
    </vt:vector>
  </HeadingPairs>
  <TitlesOfParts>
    <vt:vector size="32" baseType="lpstr">
      <vt:lpstr>Arial</vt:lpstr>
      <vt:lpstr>Calibri</vt:lpstr>
      <vt:lpstr>Palatino Linotype</vt:lpstr>
      <vt:lpstr>Times New Roman</vt:lpstr>
      <vt:lpstr>Wingdings</vt:lpstr>
      <vt:lpstr>Kontortema</vt:lpstr>
      <vt:lpstr>PowerPoint-præsentation</vt:lpstr>
      <vt:lpstr>Verfying NWP :   Why  ?  </vt:lpstr>
      <vt:lpstr>       Verfying NWP :   how  ?  </vt:lpstr>
      <vt:lpstr>Verfying NWP :   how  ?  </vt:lpstr>
      <vt:lpstr>Verfying NWP :   how  ?  </vt:lpstr>
      <vt:lpstr>Verfying NWP :   how  ?  </vt:lpstr>
      <vt:lpstr>Verfying NWP :   how  ?  </vt:lpstr>
      <vt:lpstr>PowerPoint-præsentation</vt:lpstr>
      <vt:lpstr>Verfying NWP :   how  ?  </vt:lpstr>
      <vt:lpstr>Verfying NWP :   how  ?  </vt:lpstr>
      <vt:lpstr> MOTIVATION for verifying extremes  : </vt:lpstr>
      <vt:lpstr> MOTIVATION for verifying extremes  : </vt:lpstr>
      <vt:lpstr>A spatial verification scheme verifying precipitation extremes  </vt:lpstr>
      <vt:lpstr>  `SLX´   ( Structure of  Local  EXtremes )   </vt:lpstr>
      <vt:lpstr>PowerPoint-præsentation</vt:lpstr>
      <vt:lpstr>PowerPoint-præsentation</vt:lpstr>
      <vt:lpstr>PowerPoint-præsentation</vt:lpstr>
      <vt:lpstr>PowerPoint-præsentation</vt:lpstr>
      <vt:lpstr>” Understanding SLX  with multiple extreme points ” </vt:lpstr>
      <vt:lpstr>Fig.8  For large domains multiple sub-areas may be included  that can be treated with separate or combined statistics </vt:lpstr>
      <vt:lpstr>PowerPoint-præsentation</vt:lpstr>
      <vt:lpstr>Forecast Example :  Convection over parts of Denmark</vt:lpstr>
      <vt:lpstr>PowerPoint-præsentation</vt:lpstr>
      <vt:lpstr>PowerPoint-præsentation</vt:lpstr>
      <vt:lpstr>PowerPoint-præsentation</vt:lpstr>
      <vt:lpstr>PowerPoint-præsentation</vt:lpstr>
    </vt:vector>
  </TitlesOfParts>
  <Company>DMI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Assurance in HIRLAM-C 2017:  Status and Outlook</dc:title>
  <dc:creator>Bent Hansen Sass</dc:creator>
  <cp:lastModifiedBy>Bent Hansen Sass</cp:lastModifiedBy>
  <cp:revision>371</cp:revision>
  <dcterms:created xsi:type="dcterms:W3CDTF">2017-09-11T05:56:23Z</dcterms:created>
  <dcterms:modified xsi:type="dcterms:W3CDTF">2020-12-14T14:11:34Z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0x0101004AB0AED5DDBE394ABB7325B7469AF4EE</vt:lpwstr>
  </property>
</Properties>
</file>